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Public Sans" pitchFamily="2" charset="77"/>
      <p:regular r:id="rId32"/>
    </p:embeddedFont>
    <p:embeddedFont>
      <p:font typeface="RoxboroughCF" pitchFamily="2" charset="77"/>
      <p:regular r:id="rId33"/>
    </p:embeddedFont>
    <p:embeddedFont>
      <p:font typeface="RoxboroughCF Bold" pitchFamily="2" charset="77"/>
      <p:regular r:id="rId34"/>
      <p:bold r:id="rId35"/>
    </p:embeddedFont>
    <p:embeddedFont>
      <p:font typeface="RoxboroughCF Bold Italics" pitchFamily="2" charset="77"/>
      <p:regular r:id="rId36"/>
      <p:bold r:id="rId37"/>
      <p:italic r:id="rId38"/>
      <p:boldItalic r:id="rId39"/>
    </p:embeddedFont>
    <p:embeddedFont>
      <p:font typeface="RoxboroughCF Heavy" pitchFamily="2" charset="77"/>
      <p:regular r:id="rId40"/>
      <p:bold r:id="rId41"/>
    </p:embeddedFont>
    <p:embeddedFont>
      <p:font typeface="RoxboroughCF Italics" pitchFamily="2" charset="77"/>
      <p:regular r:id="rId42"/>
      <p:italic r:id="rId43"/>
    </p:embeddedFont>
    <p:embeddedFont>
      <p:font typeface="RoxboroughCF Medium Italics" pitchFamily="2" charset="77"/>
      <p:regular r:id="rId44"/>
      <p:italic r:id="rId45"/>
    </p:embeddedFont>
    <p:embeddedFont>
      <p:font typeface="The Seasons" pitchFamily="2" charset="77"/>
      <p:regular r:id="rId46"/>
    </p:embeddedFont>
    <p:embeddedFont>
      <p:font typeface="TT Fors" panose="020B0003030001020000" pitchFamily="34" charset="0"/>
      <p:regular r:id="rId47"/>
    </p:embeddedFont>
    <p:embeddedFont>
      <p:font typeface="TT Fors Bold" panose="020B0003030001020000"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34" autoAdjust="0"/>
  </p:normalViewPr>
  <p:slideViewPr>
    <p:cSldViewPr>
      <p:cViewPr varScale="1">
        <p:scale>
          <a:sx n="66" d="100"/>
          <a:sy n="66" d="100"/>
        </p:scale>
        <p:origin x="108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biblia.com/bible/nkjv/Deut%2025.7%E2%80%9310"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471386" y="-247382"/>
            <a:ext cx="19589027" cy="10534382"/>
          </a:xfrm>
          <a:custGeom>
            <a:avLst/>
            <a:gdLst/>
            <a:ahLst/>
            <a:cxnLst/>
            <a:rect l="l" t="t" r="r" b="b"/>
            <a:pathLst>
              <a:path w="19589027" h="10534382">
                <a:moveTo>
                  <a:pt x="0" y="0"/>
                </a:moveTo>
                <a:lnTo>
                  <a:pt x="19589027" y="0"/>
                </a:lnTo>
                <a:lnTo>
                  <a:pt x="19589027" y="10534382"/>
                </a:lnTo>
                <a:lnTo>
                  <a:pt x="0" y="10534382"/>
                </a:lnTo>
                <a:lnTo>
                  <a:pt x="0" y="0"/>
                </a:lnTo>
                <a:close/>
              </a:path>
            </a:pathLst>
          </a:custGeom>
          <a:blipFill>
            <a:blip r:embed="rId3"/>
            <a:stretch>
              <a:fillRect l="-29180" t="-145224" r="-653" b="-117148"/>
            </a:stretch>
          </a:blipFill>
        </p:spPr>
        <p:txBody>
          <a:bodyPr/>
          <a:lstStyle/>
          <a:p>
            <a:endParaRPr lang="en-US"/>
          </a:p>
        </p:txBody>
      </p:sp>
      <p:sp>
        <p:nvSpPr>
          <p:cNvPr id="4" name="TextBox 4"/>
          <p:cNvSpPr txBox="1"/>
          <p:nvPr/>
        </p:nvSpPr>
        <p:spPr>
          <a:xfrm>
            <a:off x="6733872" y="4464599"/>
            <a:ext cx="10950749" cy="2362200"/>
          </a:xfrm>
          <a:prstGeom prst="rect">
            <a:avLst/>
          </a:prstGeom>
        </p:spPr>
        <p:txBody>
          <a:bodyPr lIns="0" tIns="0" rIns="0" bIns="0" rtlCol="0" anchor="t">
            <a:spAutoFit/>
          </a:bodyPr>
          <a:lstStyle/>
          <a:p>
            <a:pPr marL="0" lvl="0" indent="0" algn="ctr">
              <a:lnSpc>
                <a:spcPts val="9000"/>
              </a:lnSpc>
            </a:pPr>
            <a:r>
              <a:rPr lang="en-US" sz="9000" b="1">
                <a:solidFill>
                  <a:srgbClr val="000000"/>
                </a:solidFill>
                <a:latin typeface="RoxboroughCF Bold"/>
                <a:ea typeface="RoxboroughCF Bold"/>
                <a:cs typeface="RoxboroughCF Bold"/>
                <a:sym typeface="RoxboroughCF Bold"/>
              </a:rPr>
              <a:t>Great Canadian</a:t>
            </a:r>
            <a:r>
              <a:rPr lang="en-US" sz="9000">
                <a:solidFill>
                  <a:srgbClr val="000000"/>
                </a:solidFill>
                <a:latin typeface="RoxboroughCF"/>
                <a:ea typeface="RoxboroughCF"/>
                <a:cs typeface="RoxboroughCF"/>
                <a:sym typeface="RoxboroughCF"/>
              </a:rPr>
              <a:t> </a:t>
            </a:r>
            <a:r>
              <a:rPr lang="en-US" sz="9000" i="1">
                <a:solidFill>
                  <a:srgbClr val="000000"/>
                </a:solidFill>
                <a:latin typeface="RoxboroughCF Italics"/>
                <a:ea typeface="RoxboroughCF Italics"/>
                <a:cs typeface="RoxboroughCF Italics"/>
                <a:sym typeface="RoxboroughCF Italics"/>
              </a:rPr>
              <a:t>Bible Study</a:t>
            </a:r>
          </a:p>
        </p:txBody>
      </p:sp>
      <p:sp>
        <p:nvSpPr>
          <p:cNvPr id="5" name="Freeform 5"/>
          <p:cNvSpPr/>
          <p:nvPr/>
        </p:nvSpPr>
        <p:spPr>
          <a:xfrm>
            <a:off x="11051756" y="1305586"/>
            <a:ext cx="2314981" cy="1912375"/>
          </a:xfrm>
          <a:custGeom>
            <a:avLst/>
            <a:gdLst/>
            <a:ahLst/>
            <a:cxnLst/>
            <a:rect l="l" t="t" r="r" b="b"/>
            <a:pathLst>
              <a:path w="2314981" h="1912375">
                <a:moveTo>
                  <a:pt x="0" y="0"/>
                </a:moveTo>
                <a:lnTo>
                  <a:pt x="2314981" y="0"/>
                </a:lnTo>
                <a:lnTo>
                  <a:pt x="2314981" y="1912376"/>
                </a:lnTo>
                <a:lnTo>
                  <a:pt x="0" y="1912376"/>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9813135" y="8597871"/>
            <a:ext cx="4792224" cy="314003"/>
          </a:xfrm>
          <a:prstGeom prst="rect">
            <a:avLst/>
          </a:prstGeom>
        </p:spPr>
        <p:txBody>
          <a:bodyPr lIns="0" tIns="0" rIns="0" bIns="0" rtlCol="0" anchor="t">
            <a:spAutoFit/>
          </a:bodyPr>
          <a:lstStyle/>
          <a:p>
            <a:pPr algn="ctr">
              <a:lnSpc>
                <a:spcPts val="2677"/>
              </a:lnSpc>
            </a:pPr>
            <a:r>
              <a:rPr lang="en-US" sz="1912" spc="191">
                <a:solidFill>
                  <a:srgbClr val="000000"/>
                </a:solidFill>
                <a:latin typeface="TT Fors"/>
                <a:ea typeface="TT Fors"/>
                <a:cs typeface="TT Fors"/>
                <a:sym typeface="TT Fors"/>
              </a:rPr>
              <a:t>WRITTEN BY LINDA ELLSWORTH</a:t>
            </a:r>
          </a:p>
        </p:txBody>
      </p:sp>
      <p:grpSp>
        <p:nvGrpSpPr>
          <p:cNvPr id="7" name="Group 7"/>
          <p:cNvGrpSpPr/>
          <p:nvPr/>
        </p:nvGrpSpPr>
        <p:grpSpPr>
          <a:xfrm>
            <a:off x="8771206" y="7160174"/>
            <a:ext cx="6876081" cy="941966"/>
            <a:chOff x="0" y="0"/>
            <a:chExt cx="9168108" cy="1255954"/>
          </a:xfrm>
        </p:grpSpPr>
        <p:sp>
          <p:nvSpPr>
            <p:cNvPr id="8" name="TextBox 8"/>
            <p:cNvSpPr txBox="1"/>
            <p:nvPr/>
          </p:nvSpPr>
          <p:spPr>
            <a:xfrm>
              <a:off x="245515" y="104775"/>
              <a:ext cx="8712709" cy="643494"/>
            </a:xfrm>
            <a:prstGeom prst="rect">
              <a:avLst/>
            </a:prstGeom>
          </p:spPr>
          <p:txBody>
            <a:bodyPr lIns="0" tIns="0" rIns="0" bIns="0" rtlCol="0" anchor="t">
              <a:spAutoFit/>
            </a:bodyPr>
            <a:lstStyle/>
            <a:p>
              <a:pPr marL="0" lvl="0" indent="0" algn="ctr">
                <a:lnSpc>
                  <a:spcPts val="3366"/>
                </a:lnSpc>
                <a:spcBef>
                  <a:spcPct val="0"/>
                </a:spcBef>
              </a:pPr>
              <a:r>
                <a:rPr lang="en-US" sz="3740">
                  <a:solidFill>
                    <a:srgbClr val="000000"/>
                  </a:solidFill>
                  <a:latin typeface="RoxboroughCF"/>
                  <a:ea typeface="RoxboroughCF"/>
                  <a:cs typeface="RoxboroughCF"/>
                  <a:sym typeface="RoxboroughCF"/>
                </a:rPr>
                <a:t>The Power of Two Plus One</a:t>
              </a:r>
            </a:p>
          </p:txBody>
        </p:sp>
        <p:sp>
          <p:nvSpPr>
            <p:cNvPr id="9" name="TextBox 9"/>
            <p:cNvSpPr txBox="1"/>
            <p:nvPr/>
          </p:nvSpPr>
          <p:spPr>
            <a:xfrm>
              <a:off x="0" y="765606"/>
              <a:ext cx="9168108" cy="490348"/>
            </a:xfrm>
            <a:prstGeom prst="rect">
              <a:avLst/>
            </a:prstGeom>
          </p:spPr>
          <p:txBody>
            <a:bodyPr lIns="0" tIns="0" rIns="0" bIns="0" rtlCol="0" anchor="t">
              <a:spAutoFit/>
            </a:bodyPr>
            <a:lstStyle/>
            <a:p>
              <a:pPr algn="ctr">
                <a:lnSpc>
                  <a:spcPts val="3142"/>
                </a:lnSpc>
              </a:pPr>
              <a:r>
                <a:rPr lang="en-US" sz="2244" i="1" spc="224">
                  <a:solidFill>
                    <a:srgbClr val="000000"/>
                  </a:solidFill>
                  <a:latin typeface="RoxboroughCF Italics"/>
                  <a:ea typeface="RoxboroughCF Italics"/>
                  <a:cs typeface="RoxboroughCF Italics"/>
                  <a:sym typeface="RoxboroughCF Italics"/>
                </a:rPr>
                <a:t>THE STORY OF RUTH AND NAOMI</a:t>
              </a:r>
            </a:p>
          </p:txBody>
        </p:sp>
      </p:grpSp>
      <p:sp>
        <p:nvSpPr>
          <p:cNvPr id="10" name="TextBox 10"/>
          <p:cNvSpPr txBox="1"/>
          <p:nvPr/>
        </p:nvSpPr>
        <p:spPr>
          <a:xfrm>
            <a:off x="10955370" y="3207299"/>
            <a:ext cx="2507754" cy="1104900"/>
          </a:xfrm>
          <a:prstGeom prst="rect">
            <a:avLst/>
          </a:prstGeom>
        </p:spPr>
        <p:txBody>
          <a:bodyPr lIns="0" tIns="0" rIns="0" bIns="0" rtlCol="0" anchor="t">
            <a:spAutoFit/>
          </a:bodyPr>
          <a:lstStyle/>
          <a:p>
            <a:pPr algn="ctr">
              <a:lnSpc>
                <a:spcPts val="8400"/>
              </a:lnSpc>
            </a:pPr>
            <a:r>
              <a:rPr lang="en-US" sz="6000">
                <a:solidFill>
                  <a:srgbClr val="000000"/>
                </a:solidFill>
                <a:latin typeface="The Seasons"/>
                <a:ea typeface="The Seasons"/>
                <a:cs typeface="The Seasons"/>
                <a:sym typeface="The Seasons"/>
              </a:rPr>
              <a:t>- 2025 -</a:t>
            </a:r>
          </a:p>
        </p:txBody>
      </p:sp>
      <p:sp>
        <p:nvSpPr>
          <p:cNvPr id="11" name="Freeform 11"/>
          <p:cNvSpPr/>
          <p:nvPr/>
        </p:nvSpPr>
        <p:spPr>
          <a:xfrm>
            <a:off x="-471386" y="3328605"/>
            <a:ext cx="9966610" cy="6958395"/>
          </a:xfrm>
          <a:custGeom>
            <a:avLst/>
            <a:gdLst/>
            <a:ahLst/>
            <a:cxnLst/>
            <a:rect l="l" t="t" r="r" b="b"/>
            <a:pathLst>
              <a:path w="9966610" h="6958395">
                <a:moveTo>
                  <a:pt x="0" y="0"/>
                </a:moveTo>
                <a:lnTo>
                  <a:pt x="9966610" y="0"/>
                </a:lnTo>
                <a:lnTo>
                  <a:pt x="9966610" y="6958395"/>
                </a:lnTo>
                <a:lnTo>
                  <a:pt x="0" y="69583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10983" y="906545"/>
            <a:ext cx="16866035" cy="2089151"/>
          </a:xfrm>
          <a:prstGeom prst="rect">
            <a:avLst/>
          </a:prstGeom>
        </p:spPr>
        <p:txBody>
          <a:bodyPr lIns="0" tIns="0" rIns="0" bIns="0" rtlCol="0" anchor="t">
            <a:spAutoFit/>
          </a:bodyPr>
          <a:lstStyle/>
          <a:p>
            <a:pPr algn="ctr">
              <a:lnSpc>
                <a:spcPts val="8000"/>
              </a:lnSpc>
            </a:pPr>
            <a:r>
              <a:rPr lang="en-US" sz="8000" b="1" i="1" spc="-280">
                <a:solidFill>
                  <a:srgbClr val="272C28"/>
                </a:solidFill>
                <a:latin typeface="RoxboroughCF Bold Italics"/>
                <a:ea typeface="RoxboroughCF Bold Italics"/>
                <a:cs typeface="RoxboroughCF Bold Italics"/>
                <a:sym typeface="RoxboroughCF Bold Italics"/>
              </a:rPr>
              <a:t>The Story of Naomi, Ruth, and God—</a:t>
            </a:r>
          </a:p>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the Model of Mentorship</a:t>
            </a:r>
          </a:p>
        </p:txBody>
      </p:sp>
      <p:sp>
        <p:nvSpPr>
          <p:cNvPr id="4" name="TextBox 4"/>
          <p:cNvSpPr txBox="1"/>
          <p:nvPr/>
        </p:nvSpPr>
        <p:spPr>
          <a:xfrm>
            <a:off x="636709" y="3559155"/>
            <a:ext cx="17014582" cy="134195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a:t>
            </a:r>
            <a:r>
              <a:rPr lang="en-US" sz="5851" spc="-204">
                <a:solidFill>
                  <a:srgbClr val="272C28"/>
                </a:solidFill>
                <a:latin typeface="RoxboroughCF"/>
                <a:ea typeface="RoxboroughCF"/>
                <a:cs typeface="RoxboroughCF"/>
                <a:sym typeface="RoxboroughCF"/>
              </a:rPr>
              <a:t>Ruth 2:1-3</a:t>
            </a:r>
          </a:p>
          <a:p>
            <a:pPr algn="ctr">
              <a:lnSpc>
                <a:spcPts val="4563"/>
              </a:lnSpc>
              <a:spcBef>
                <a:spcPct val="0"/>
              </a:spcBef>
            </a:pPr>
            <a:r>
              <a:rPr lang="en-US" sz="4563" spc="-159">
                <a:solidFill>
                  <a:srgbClr val="272C28"/>
                </a:solidFill>
                <a:latin typeface="RoxboroughCF"/>
                <a:ea typeface="RoxboroughCF"/>
                <a:cs typeface="RoxboroughCF"/>
                <a:sym typeface="RoxboroughCF"/>
              </a:rPr>
              <a:t>Ruth’s Care and Concern --God’s Plan for Mentoring </a:t>
            </a:r>
          </a:p>
        </p:txBody>
      </p:sp>
      <p:grpSp>
        <p:nvGrpSpPr>
          <p:cNvPr id="5" name="Group 5"/>
          <p:cNvGrpSpPr/>
          <p:nvPr/>
        </p:nvGrpSpPr>
        <p:grpSpPr>
          <a:xfrm>
            <a:off x="7735189" y="5424986"/>
            <a:ext cx="2817622" cy="1408811"/>
            <a:chOff x="0" y="0"/>
            <a:chExt cx="3756829" cy="1878415"/>
          </a:xfrm>
        </p:grpSpPr>
        <p:grpSp>
          <p:nvGrpSpPr>
            <p:cNvPr id="6" name="Group 6"/>
            <p:cNvGrpSpPr/>
            <p:nvPr/>
          </p:nvGrpSpPr>
          <p:grpSpPr>
            <a:xfrm>
              <a:off x="0" y="0"/>
              <a:ext cx="3756829" cy="187841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10" name="TextBox 10"/>
          <p:cNvSpPr txBox="1"/>
          <p:nvPr/>
        </p:nvSpPr>
        <p:spPr>
          <a:xfrm>
            <a:off x="1346417" y="7205272"/>
            <a:ext cx="16230600" cy="2443763"/>
          </a:xfrm>
          <a:prstGeom prst="rect">
            <a:avLst/>
          </a:prstGeom>
        </p:spPr>
        <p:txBody>
          <a:bodyPr lIns="0" tIns="0" rIns="0" bIns="0" rtlCol="0" anchor="t">
            <a:spAutoFit/>
          </a:bodyPr>
          <a:lstStyle/>
          <a:p>
            <a:pPr algn="l">
              <a:lnSpc>
                <a:spcPts val="3834"/>
              </a:lnSpc>
            </a:pPr>
            <a:r>
              <a:rPr lang="en-US" sz="2738" spc="273">
                <a:solidFill>
                  <a:srgbClr val="000000"/>
                </a:solidFill>
                <a:latin typeface="TT Fors"/>
                <a:ea typeface="TT Fors"/>
                <a:cs typeface="TT Fors"/>
                <a:sym typeface="TT Fors"/>
              </a:rPr>
              <a:t>6. How does God set the stage for the love story about to unfold?</a:t>
            </a:r>
          </a:p>
          <a:p>
            <a:pPr algn="l">
              <a:lnSpc>
                <a:spcPts val="3834"/>
              </a:lnSpc>
            </a:pPr>
            <a:r>
              <a:rPr lang="en-US" sz="2738" spc="273">
                <a:solidFill>
                  <a:srgbClr val="000000"/>
                </a:solidFill>
                <a:latin typeface="TT Fors"/>
                <a:ea typeface="TT Fors"/>
                <a:cs typeface="TT Fors"/>
                <a:sym typeface="TT Fors"/>
              </a:rPr>
              <a:t> </a:t>
            </a:r>
          </a:p>
          <a:p>
            <a:pPr algn="l">
              <a:lnSpc>
                <a:spcPts val="3974"/>
              </a:lnSpc>
              <a:spcBef>
                <a:spcPct val="0"/>
              </a:spcBef>
            </a:pPr>
            <a:r>
              <a:rPr lang="en-US" sz="2838" spc="283">
                <a:solidFill>
                  <a:srgbClr val="000000"/>
                </a:solidFill>
                <a:latin typeface="TT Fors"/>
                <a:ea typeface="TT Fors"/>
                <a:cs typeface="TT Fors"/>
                <a:sym typeface="TT Fors"/>
              </a:rPr>
              <a:t>7. Likely due to Naomi’s age, Ruth asks permission to glean in the local barley harvest and ends up (“as it happened”) in the fields owned by Boaz, a wealthy relative of Naomi’s husband Elimelech. Why is this significant?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240208" y="3073370"/>
            <a:ext cx="15807583" cy="2600730"/>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“Gleaning” (picking up the leftovers) was a tiresome, back-breaking task in the hot sun, yet Ruth willingly offered to do so to meet their needs. What was your immediate response to Ruth’s gesture?</a:t>
            </a:r>
          </a:p>
        </p:txBody>
      </p:sp>
      <p:sp>
        <p:nvSpPr>
          <p:cNvPr id="4" name="TextBox 4"/>
          <p:cNvSpPr txBox="1"/>
          <p:nvPr/>
        </p:nvSpPr>
        <p:spPr>
          <a:xfrm>
            <a:off x="1028700" y="7969430"/>
            <a:ext cx="16232063" cy="629055"/>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What, where, and how can I work for Jesus to bless others?</a:t>
            </a:r>
          </a:p>
        </p:txBody>
      </p:sp>
      <p:grpSp>
        <p:nvGrpSpPr>
          <p:cNvPr id="5" name="Group 5"/>
          <p:cNvGrpSpPr/>
          <p:nvPr/>
        </p:nvGrpSpPr>
        <p:grpSpPr>
          <a:xfrm>
            <a:off x="7715196" y="1299097"/>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6302750"/>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28700" y="7805421"/>
            <a:ext cx="6358173" cy="1452879"/>
          </a:xfrm>
          <a:prstGeom prst="rect">
            <a:avLst/>
          </a:prstGeom>
        </p:spPr>
        <p:txBody>
          <a:bodyPr lIns="0" tIns="0" rIns="0" bIns="0" rtlCol="0" anchor="t">
            <a:spAutoFit/>
          </a:bodyPr>
          <a:lstStyle/>
          <a:p>
            <a:pPr algn="l">
              <a:lnSpc>
                <a:spcPts val="10009"/>
              </a:lnSpc>
            </a:pPr>
            <a:r>
              <a:rPr lang="en-US" sz="12999" spc="-1065">
                <a:solidFill>
                  <a:srgbClr val="F0BEA8"/>
                </a:solidFill>
                <a:latin typeface="Public Sans"/>
                <a:ea typeface="Public Sans"/>
                <a:cs typeface="Public Sans"/>
                <a:sym typeface="Public Sans"/>
              </a:rPr>
              <a:t>Part 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10983" y="906545"/>
            <a:ext cx="16866035" cy="2089151"/>
          </a:xfrm>
          <a:prstGeom prst="rect">
            <a:avLst/>
          </a:prstGeom>
        </p:spPr>
        <p:txBody>
          <a:bodyPr lIns="0" tIns="0" rIns="0" bIns="0" rtlCol="0" anchor="t">
            <a:spAutoFit/>
          </a:bodyPr>
          <a:lstStyle/>
          <a:p>
            <a:pPr algn="ctr">
              <a:lnSpc>
                <a:spcPts val="8000"/>
              </a:lnSpc>
            </a:pPr>
            <a:r>
              <a:rPr lang="en-US" sz="8000" b="1" i="1" spc="-280">
                <a:solidFill>
                  <a:srgbClr val="272C28"/>
                </a:solidFill>
                <a:latin typeface="RoxboroughCF Bold Italics"/>
                <a:ea typeface="RoxboroughCF Bold Italics"/>
                <a:cs typeface="RoxboroughCF Bold Italics"/>
                <a:sym typeface="RoxboroughCF Bold Italics"/>
              </a:rPr>
              <a:t>The Introduction of Boaz— </a:t>
            </a:r>
          </a:p>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Kinsman Redeemer</a:t>
            </a:r>
          </a:p>
        </p:txBody>
      </p:sp>
      <p:sp>
        <p:nvSpPr>
          <p:cNvPr id="4" name="TextBox 4"/>
          <p:cNvSpPr txBox="1"/>
          <p:nvPr/>
        </p:nvSpPr>
        <p:spPr>
          <a:xfrm>
            <a:off x="674809" y="3559155"/>
            <a:ext cx="17014582" cy="204680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Ruth 2:4-13</a:t>
            </a:r>
          </a:p>
          <a:p>
            <a:pPr algn="ctr">
              <a:lnSpc>
                <a:spcPts val="5552"/>
              </a:lnSpc>
            </a:pPr>
            <a:r>
              <a:rPr lang="en-US" sz="5552" spc="-194">
                <a:solidFill>
                  <a:srgbClr val="272C28"/>
                </a:solidFill>
                <a:latin typeface="RoxboroughCF"/>
                <a:ea typeface="RoxboroughCF"/>
                <a:cs typeface="RoxboroughCF"/>
                <a:sym typeface="RoxboroughCF"/>
              </a:rPr>
              <a:t>Boaz’s Impression (Love at First Sight?) --God’s Provision </a:t>
            </a:r>
          </a:p>
          <a:p>
            <a:pPr algn="ctr">
              <a:lnSpc>
                <a:spcPts val="4563"/>
              </a:lnSpc>
              <a:spcBef>
                <a:spcPct val="0"/>
              </a:spcBef>
            </a:pPr>
            <a:endParaRPr lang="en-US" sz="5552" spc="-194">
              <a:solidFill>
                <a:srgbClr val="272C28"/>
              </a:solidFill>
              <a:latin typeface="RoxboroughCF"/>
              <a:ea typeface="RoxboroughCF"/>
              <a:cs typeface="RoxboroughCF"/>
              <a:sym typeface="RoxboroughCF"/>
            </a:endParaRPr>
          </a:p>
        </p:txBody>
      </p:sp>
      <p:grpSp>
        <p:nvGrpSpPr>
          <p:cNvPr id="5" name="Group 5"/>
          <p:cNvGrpSpPr/>
          <p:nvPr/>
        </p:nvGrpSpPr>
        <p:grpSpPr>
          <a:xfrm>
            <a:off x="7735189" y="5424986"/>
            <a:ext cx="2817622" cy="1408811"/>
            <a:chOff x="0" y="0"/>
            <a:chExt cx="3756829" cy="1878415"/>
          </a:xfrm>
        </p:grpSpPr>
        <p:grpSp>
          <p:nvGrpSpPr>
            <p:cNvPr id="6" name="Group 6"/>
            <p:cNvGrpSpPr/>
            <p:nvPr/>
          </p:nvGrpSpPr>
          <p:grpSpPr>
            <a:xfrm>
              <a:off x="0" y="0"/>
              <a:ext cx="3756829" cy="187841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10" name="TextBox 10"/>
          <p:cNvSpPr txBox="1"/>
          <p:nvPr/>
        </p:nvSpPr>
        <p:spPr>
          <a:xfrm>
            <a:off x="1066800" y="7233847"/>
            <a:ext cx="16230600" cy="2461543"/>
          </a:xfrm>
          <a:prstGeom prst="rect">
            <a:avLst/>
          </a:prstGeom>
        </p:spPr>
        <p:txBody>
          <a:bodyPr lIns="0" tIns="0" rIns="0" bIns="0" rtlCol="0" anchor="t">
            <a:spAutoFit/>
          </a:bodyPr>
          <a:lstStyle/>
          <a:p>
            <a:pPr algn="l">
              <a:lnSpc>
                <a:spcPts val="3974"/>
              </a:lnSpc>
            </a:pPr>
            <a:r>
              <a:rPr lang="en-US" sz="2838" spc="283">
                <a:solidFill>
                  <a:srgbClr val="000000"/>
                </a:solidFill>
                <a:latin typeface="TT Fors"/>
                <a:ea typeface="TT Fors"/>
                <a:cs typeface="TT Fors"/>
                <a:sym typeface="TT Fors"/>
              </a:rPr>
              <a:t>8. Why did Boaz take immediate notice of Ruth, set up a safety net, and ensure sufficient grain for their survival?</a:t>
            </a:r>
          </a:p>
          <a:p>
            <a:pPr algn="l">
              <a:lnSpc>
                <a:spcPts val="3974"/>
              </a:lnSpc>
            </a:pPr>
            <a:endParaRPr lang="en-US" sz="2838" spc="283">
              <a:solidFill>
                <a:srgbClr val="000000"/>
              </a:solidFill>
              <a:latin typeface="TT Fors"/>
              <a:ea typeface="TT Fors"/>
              <a:cs typeface="TT Fors"/>
              <a:sym typeface="TT Fors"/>
            </a:endParaRPr>
          </a:p>
          <a:p>
            <a:pPr algn="l">
              <a:lnSpc>
                <a:spcPts val="3974"/>
              </a:lnSpc>
              <a:spcBef>
                <a:spcPct val="0"/>
              </a:spcBef>
            </a:pPr>
            <a:r>
              <a:rPr lang="en-US" sz="2838" spc="283">
                <a:solidFill>
                  <a:srgbClr val="000000"/>
                </a:solidFill>
                <a:latin typeface="TT Fors"/>
                <a:ea typeface="TT Fors"/>
                <a:cs typeface="TT Fors"/>
                <a:sym typeface="TT Fors"/>
              </a:rPr>
              <a:t>9. Boaz’s response to Ruth (vs. 11) is both beautiful and significant, especially the last part (12). Why?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870698" y="3199995"/>
            <a:ext cx="14546605" cy="1943505"/>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Do you sense a comparison between Boaz’s recognition of and kindness to foreigner Ruth, and God’s response to us—to you? Discuss. </a:t>
            </a:r>
          </a:p>
        </p:txBody>
      </p:sp>
      <p:sp>
        <p:nvSpPr>
          <p:cNvPr id="4" name="TextBox 4"/>
          <p:cNvSpPr txBox="1"/>
          <p:nvPr/>
        </p:nvSpPr>
        <p:spPr>
          <a:xfrm>
            <a:off x="2594022" y="7972020"/>
            <a:ext cx="13099955" cy="1286280"/>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In what ways am I sharing my faith, my time, my possessions with others?</a:t>
            </a:r>
          </a:p>
        </p:txBody>
      </p:sp>
      <p:grpSp>
        <p:nvGrpSpPr>
          <p:cNvPr id="5" name="Group 5"/>
          <p:cNvGrpSpPr/>
          <p:nvPr/>
        </p:nvGrpSpPr>
        <p:grpSpPr>
          <a:xfrm>
            <a:off x="7715196" y="1299097"/>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6302750"/>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471386" y="-247382"/>
            <a:ext cx="19589027" cy="10534382"/>
          </a:xfrm>
          <a:custGeom>
            <a:avLst/>
            <a:gdLst/>
            <a:ahLst/>
            <a:cxnLst/>
            <a:rect l="l" t="t" r="r" b="b"/>
            <a:pathLst>
              <a:path w="19589027" h="10534382">
                <a:moveTo>
                  <a:pt x="0" y="0"/>
                </a:moveTo>
                <a:lnTo>
                  <a:pt x="19589027" y="0"/>
                </a:lnTo>
                <a:lnTo>
                  <a:pt x="19589027" y="10534382"/>
                </a:lnTo>
                <a:lnTo>
                  <a:pt x="0" y="10534382"/>
                </a:lnTo>
                <a:lnTo>
                  <a:pt x="0" y="0"/>
                </a:lnTo>
                <a:close/>
              </a:path>
            </a:pathLst>
          </a:custGeom>
          <a:blipFill>
            <a:blip r:embed="rId3"/>
            <a:stretch>
              <a:fillRect l="-29180" t="-145224" r="-653" b="-117148"/>
            </a:stretch>
          </a:blipFill>
        </p:spPr>
        <p:txBody>
          <a:bodyPr/>
          <a:lstStyle/>
          <a:p>
            <a:endParaRPr lang="en-US"/>
          </a:p>
        </p:txBody>
      </p:sp>
      <p:sp>
        <p:nvSpPr>
          <p:cNvPr id="4" name="Freeform 4"/>
          <p:cNvSpPr/>
          <p:nvPr/>
        </p:nvSpPr>
        <p:spPr>
          <a:xfrm>
            <a:off x="6589881" y="2124114"/>
            <a:ext cx="5756348" cy="3391448"/>
          </a:xfrm>
          <a:custGeom>
            <a:avLst/>
            <a:gdLst/>
            <a:ahLst/>
            <a:cxnLst/>
            <a:rect l="l" t="t" r="r" b="b"/>
            <a:pathLst>
              <a:path w="5756348" h="3391448">
                <a:moveTo>
                  <a:pt x="0" y="0"/>
                </a:moveTo>
                <a:lnTo>
                  <a:pt x="5756348" y="0"/>
                </a:lnTo>
                <a:lnTo>
                  <a:pt x="5756348" y="3391448"/>
                </a:lnTo>
                <a:lnTo>
                  <a:pt x="0" y="3391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222033" y="5786688"/>
            <a:ext cx="9843935" cy="839089"/>
          </a:xfrm>
          <a:prstGeom prst="rect">
            <a:avLst/>
          </a:prstGeom>
        </p:spPr>
        <p:txBody>
          <a:bodyPr lIns="0" tIns="0" rIns="0" bIns="0" rtlCol="0" anchor="t">
            <a:spAutoFit/>
          </a:bodyPr>
          <a:lstStyle/>
          <a:p>
            <a:pPr algn="ctr">
              <a:lnSpc>
                <a:spcPts val="6290"/>
              </a:lnSpc>
              <a:spcBef>
                <a:spcPct val="0"/>
              </a:spcBef>
            </a:pPr>
            <a:r>
              <a:rPr lang="en-US" sz="6290" b="1" i="1" spc="-220">
                <a:solidFill>
                  <a:srgbClr val="272C28"/>
                </a:solidFill>
                <a:latin typeface="RoxboroughCF Bold Italics"/>
                <a:ea typeface="RoxboroughCF Bold Italics"/>
                <a:cs typeface="RoxboroughCF Bold Italics"/>
                <a:sym typeface="RoxboroughCF Bold Italics"/>
              </a:rPr>
              <a:t>Coffee Break</a:t>
            </a:r>
          </a:p>
        </p:txBody>
      </p:sp>
      <p:sp>
        <p:nvSpPr>
          <p:cNvPr id="6" name="TextBox 6"/>
          <p:cNvSpPr txBox="1"/>
          <p:nvPr/>
        </p:nvSpPr>
        <p:spPr>
          <a:xfrm>
            <a:off x="6288918" y="6912830"/>
            <a:ext cx="5710164" cy="1145991"/>
          </a:xfrm>
          <a:prstGeom prst="rect">
            <a:avLst/>
          </a:prstGeom>
        </p:spPr>
        <p:txBody>
          <a:bodyPr lIns="0" tIns="0" rIns="0" bIns="0" rtlCol="0" anchor="t">
            <a:spAutoFit/>
          </a:bodyPr>
          <a:lstStyle/>
          <a:p>
            <a:pPr algn="ctr">
              <a:lnSpc>
                <a:spcPts val="4665"/>
              </a:lnSpc>
              <a:spcBef>
                <a:spcPct val="0"/>
              </a:spcBef>
            </a:pPr>
            <a:r>
              <a:rPr lang="en-US" sz="3332" spc="333">
                <a:solidFill>
                  <a:srgbClr val="272C28"/>
                </a:solidFill>
                <a:latin typeface="TT Fors"/>
                <a:ea typeface="TT Fors"/>
                <a:cs typeface="TT Fors"/>
                <a:sym typeface="TT Fors"/>
              </a:rPr>
              <a:t>INTRODUCING</a:t>
            </a:r>
          </a:p>
          <a:p>
            <a:pPr algn="ctr">
              <a:lnSpc>
                <a:spcPts val="4665"/>
              </a:lnSpc>
              <a:spcBef>
                <a:spcPct val="0"/>
              </a:spcBef>
            </a:pPr>
            <a:r>
              <a:rPr lang="en-US" sz="3332" spc="333">
                <a:solidFill>
                  <a:srgbClr val="272C28"/>
                </a:solidFill>
                <a:latin typeface="TT Fors"/>
                <a:ea typeface="TT Fors"/>
                <a:cs typeface="TT Fors"/>
                <a:sym typeface="TT Fors"/>
              </a:rPr>
              <a:t>THE 2025 CBW PROJECT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471386" y="-247382"/>
            <a:ext cx="19589027" cy="10534382"/>
          </a:xfrm>
          <a:custGeom>
            <a:avLst/>
            <a:gdLst/>
            <a:ahLst/>
            <a:cxnLst/>
            <a:rect l="l" t="t" r="r" b="b"/>
            <a:pathLst>
              <a:path w="19589027" h="10534382">
                <a:moveTo>
                  <a:pt x="0" y="0"/>
                </a:moveTo>
                <a:lnTo>
                  <a:pt x="19589027" y="0"/>
                </a:lnTo>
                <a:lnTo>
                  <a:pt x="19589027" y="10534382"/>
                </a:lnTo>
                <a:lnTo>
                  <a:pt x="0" y="10534382"/>
                </a:lnTo>
                <a:lnTo>
                  <a:pt x="0" y="0"/>
                </a:lnTo>
                <a:close/>
              </a:path>
            </a:pathLst>
          </a:custGeom>
          <a:blipFill>
            <a:blip r:embed="rId3"/>
            <a:stretch>
              <a:fillRect l="-29180" t="-145224" r="-653" b="-117148"/>
            </a:stretch>
          </a:blipFill>
        </p:spPr>
        <p:txBody>
          <a:bodyPr/>
          <a:lstStyle/>
          <a:p>
            <a:endParaRPr lang="en-US"/>
          </a:p>
        </p:txBody>
      </p:sp>
      <p:sp>
        <p:nvSpPr>
          <p:cNvPr id="4" name="Freeform 4"/>
          <p:cNvSpPr/>
          <p:nvPr/>
        </p:nvSpPr>
        <p:spPr>
          <a:xfrm>
            <a:off x="2051068" y="1650958"/>
            <a:ext cx="14185864" cy="8113732"/>
          </a:xfrm>
          <a:custGeom>
            <a:avLst/>
            <a:gdLst/>
            <a:ahLst/>
            <a:cxnLst/>
            <a:rect l="l" t="t" r="r" b="b"/>
            <a:pathLst>
              <a:path w="14185864" h="8113732">
                <a:moveTo>
                  <a:pt x="0" y="0"/>
                </a:moveTo>
                <a:lnTo>
                  <a:pt x="14185864" y="0"/>
                </a:lnTo>
                <a:lnTo>
                  <a:pt x="14185864" y="8113732"/>
                </a:lnTo>
                <a:lnTo>
                  <a:pt x="0" y="8113732"/>
                </a:lnTo>
                <a:lnTo>
                  <a:pt x="0" y="0"/>
                </a:lnTo>
                <a:close/>
              </a:path>
            </a:pathLst>
          </a:custGeom>
          <a:blipFill>
            <a:blip r:embed="rId4"/>
            <a:stretch>
              <a:fillRect t="-15564" b="-15564"/>
            </a:stretch>
          </a:blipFill>
        </p:spPr>
        <p:txBody>
          <a:bodyPr/>
          <a:lstStyle/>
          <a:p>
            <a:endParaRPr lang="en-US"/>
          </a:p>
        </p:txBody>
      </p:sp>
      <p:sp>
        <p:nvSpPr>
          <p:cNvPr id="5" name="TextBox 5"/>
          <p:cNvSpPr txBox="1"/>
          <p:nvPr/>
        </p:nvSpPr>
        <p:spPr>
          <a:xfrm>
            <a:off x="2719276" y="654521"/>
            <a:ext cx="12849448" cy="672158"/>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RoxboroughCF Bold"/>
                <a:ea typeface="RoxboroughCF Bold"/>
                <a:cs typeface="RoxboroughCF Bold"/>
                <a:sym typeface="RoxboroughCF Bold"/>
              </a:rPr>
              <a:t>KENYA-ACC&amp;S HEALTH AND MENTORSHIP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10983" y="906545"/>
            <a:ext cx="16866035" cy="2089151"/>
          </a:xfrm>
          <a:prstGeom prst="rect">
            <a:avLst/>
          </a:prstGeom>
        </p:spPr>
        <p:txBody>
          <a:bodyPr lIns="0" tIns="0" rIns="0" bIns="0" rtlCol="0" anchor="t">
            <a:spAutoFit/>
          </a:bodyPr>
          <a:lstStyle/>
          <a:p>
            <a:pPr algn="ctr">
              <a:lnSpc>
                <a:spcPts val="8000"/>
              </a:lnSpc>
            </a:pPr>
            <a:r>
              <a:rPr lang="en-US" sz="8000" b="1" i="1" spc="-280" dirty="0">
                <a:solidFill>
                  <a:srgbClr val="272C28"/>
                </a:solidFill>
                <a:latin typeface="RoxboroughCF Bold Italics"/>
                <a:ea typeface="RoxboroughCF Bold Italics"/>
                <a:cs typeface="RoxboroughCF Bold Italics"/>
                <a:sym typeface="RoxboroughCF Bold Italics"/>
              </a:rPr>
              <a:t>The Introduction of Boaz— </a:t>
            </a:r>
          </a:p>
          <a:p>
            <a:pPr algn="ctr">
              <a:lnSpc>
                <a:spcPts val="8000"/>
              </a:lnSpc>
              <a:spcBef>
                <a:spcPct val="0"/>
              </a:spcBef>
            </a:pPr>
            <a:r>
              <a:rPr lang="en-US" sz="8000" b="1" i="1" spc="-280" dirty="0">
                <a:solidFill>
                  <a:srgbClr val="272C28"/>
                </a:solidFill>
                <a:latin typeface="RoxboroughCF Bold Italics"/>
                <a:ea typeface="RoxboroughCF Bold Italics"/>
                <a:cs typeface="RoxboroughCF Bold Italics"/>
                <a:sym typeface="RoxboroughCF Bold Italics"/>
              </a:rPr>
              <a:t>Kinsman Redeemer</a:t>
            </a:r>
          </a:p>
        </p:txBody>
      </p:sp>
      <p:sp>
        <p:nvSpPr>
          <p:cNvPr id="4" name="TextBox 4"/>
          <p:cNvSpPr txBox="1"/>
          <p:nvPr/>
        </p:nvSpPr>
        <p:spPr>
          <a:xfrm>
            <a:off x="674809" y="3559155"/>
            <a:ext cx="17014582" cy="2084906"/>
          </a:xfrm>
          <a:prstGeom prst="rect">
            <a:avLst/>
          </a:prstGeom>
        </p:spPr>
        <p:txBody>
          <a:bodyPr lIns="0" tIns="0" rIns="0" bIns="0" rtlCol="0" anchor="t">
            <a:spAutoFit/>
          </a:bodyPr>
          <a:lstStyle/>
          <a:p>
            <a:pPr algn="ctr">
              <a:lnSpc>
                <a:spcPts val="5851"/>
              </a:lnSpc>
            </a:pPr>
            <a:r>
              <a:rPr lang="en-US" sz="5851" b="1" spc="-204" dirty="0">
                <a:solidFill>
                  <a:srgbClr val="272C28"/>
                </a:solidFill>
                <a:latin typeface="RoxboroughCF Bold"/>
                <a:ea typeface="RoxboroughCF Bold"/>
                <a:cs typeface="RoxboroughCF Bold"/>
                <a:sym typeface="RoxboroughCF Bold"/>
              </a:rPr>
              <a:t>Read: Ruth 2:14-23</a:t>
            </a:r>
          </a:p>
          <a:p>
            <a:pPr algn="ctr">
              <a:lnSpc>
                <a:spcPts val="5851"/>
              </a:lnSpc>
            </a:pPr>
            <a:r>
              <a:rPr lang="en-US" sz="5851" spc="-204" dirty="0">
                <a:solidFill>
                  <a:srgbClr val="272C28"/>
                </a:solidFill>
                <a:latin typeface="RoxboroughCF"/>
                <a:ea typeface="RoxboroughCF"/>
                <a:cs typeface="RoxboroughCF"/>
                <a:sym typeface="RoxboroughCF"/>
              </a:rPr>
              <a:t>Ruth’s Obedience--Jehovah Jireh, My Provider</a:t>
            </a:r>
          </a:p>
          <a:p>
            <a:pPr algn="ctr">
              <a:lnSpc>
                <a:spcPts val="4563"/>
              </a:lnSpc>
              <a:spcBef>
                <a:spcPct val="0"/>
              </a:spcBef>
            </a:pPr>
            <a:endParaRPr lang="en-US" sz="5851" spc="-204" dirty="0">
              <a:solidFill>
                <a:srgbClr val="272C28"/>
              </a:solidFill>
              <a:latin typeface="RoxboroughCF"/>
              <a:ea typeface="RoxboroughCF"/>
              <a:cs typeface="RoxboroughCF"/>
              <a:sym typeface="RoxboroughCF"/>
            </a:endParaRPr>
          </a:p>
        </p:txBody>
      </p:sp>
      <p:grpSp>
        <p:nvGrpSpPr>
          <p:cNvPr id="5" name="Group 5"/>
          <p:cNvGrpSpPr/>
          <p:nvPr/>
        </p:nvGrpSpPr>
        <p:grpSpPr>
          <a:xfrm>
            <a:off x="7697089" y="6101261"/>
            <a:ext cx="2817622" cy="1408811"/>
            <a:chOff x="0" y="0"/>
            <a:chExt cx="3756829" cy="1878415"/>
          </a:xfrm>
        </p:grpSpPr>
        <p:grpSp>
          <p:nvGrpSpPr>
            <p:cNvPr id="6" name="Group 6"/>
            <p:cNvGrpSpPr/>
            <p:nvPr/>
          </p:nvGrpSpPr>
          <p:grpSpPr>
            <a:xfrm>
              <a:off x="0" y="0"/>
              <a:ext cx="3756829" cy="187841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10" name="TextBox 10"/>
          <p:cNvSpPr txBox="1"/>
          <p:nvPr/>
        </p:nvSpPr>
        <p:spPr>
          <a:xfrm>
            <a:off x="1028700" y="7833922"/>
            <a:ext cx="16230600" cy="612423"/>
          </a:xfrm>
          <a:prstGeom prst="rect">
            <a:avLst/>
          </a:prstGeom>
        </p:spPr>
        <p:txBody>
          <a:bodyPr lIns="0" tIns="0" rIns="0" bIns="0" rtlCol="0" anchor="t">
            <a:spAutoFit/>
          </a:bodyPr>
          <a:lstStyle/>
          <a:p>
            <a:pPr algn="l">
              <a:lnSpc>
                <a:spcPts val="5094"/>
              </a:lnSpc>
              <a:spcBef>
                <a:spcPct val="0"/>
              </a:spcBef>
            </a:pPr>
            <a:r>
              <a:rPr lang="en-US" sz="3638" spc="363" dirty="0">
                <a:solidFill>
                  <a:srgbClr val="000000"/>
                </a:solidFill>
                <a:latin typeface="TT Fors"/>
                <a:ea typeface="TT Fors"/>
                <a:cs typeface="TT Fors"/>
                <a:sym typeface="TT Fors"/>
              </a:rPr>
              <a:t>10. How does God provide for Ruth and Naomi through Boaz?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870698" y="2980660"/>
            <a:ext cx="14546605" cy="1321840"/>
          </a:xfrm>
          <a:prstGeom prst="rect">
            <a:avLst/>
          </a:prstGeom>
        </p:spPr>
        <p:txBody>
          <a:bodyPr lIns="0" tIns="0" rIns="0" bIns="0" rtlCol="0" anchor="t">
            <a:spAutoFit/>
          </a:bodyPr>
          <a:lstStyle/>
          <a:p>
            <a:pPr algn="ctr">
              <a:lnSpc>
                <a:spcPts val="5367"/>
              </a:lnSpc>
              <a:spcBef>
                <a:spcPct val="0"/>
              </a:spcBef>
            </a:pPr>
            <a:r>
              <a:rPr lang="en-US" sz="3834" spc="383">
                <a:solidFill>
                  <a:srgbClr val="000000"/>
                </a:solidFill>
                <a:latin typeface="TT Fors"/>
                <a:ea typeface="TT Fors"/>
                <a:cs typeface="TT Fors"/>
                <a:sym typeface="TT Fors"/>
              </a:rPr>
              <a:t>Discuss the significance of Naomi’s statement in verse 22 and its outcome in verse 23?</a:t>
            </a:r>
          </a:p>
        </p:txBody>
      </p:sp>
      <p:sp>
        <p:nvSpPr>
          <p:cNvPr id="4" name="TextBox 4"/>
          <p:cNvSpPr txBox="1"/>
          <p:nvPr/>
        </p:nvSpPr>
        <p:spPr>
          <a:xfrm>
            <a:off x="2594022" y="6657570"/>
            <a:ext cx="13099955" cy="2600730"/>
          </a:xfrm>
          <a:prstGeom prst="rect">
            <a:avLst/>
          </a:prstGeom>
        </p:spPr>
        <p:txBody>
          <a:bodyPr lIns="0" tIns="0" rIns="0" bIns="0" rtlCol="0" anchor="t">
            <a:spAutoFit/>
          </a:bodyPr>
          <a:lstStyle/>
          <a:p>
            <a:pPr algn="ctr">
              <a:lnSpc>
                <a:spcPts val="5227"/>
              </a:lnSpc>
            </a:pPr>
            <a:r>
              <a:rPr lang="en-US" sz="3734" spc="373">
                <a:solidFill>
                  <a:srgbClr val="000000"/>
                </a:solidFill>
                <a:latin typeface="TT Fors"/>
                <a:ea typeface="TT Fors"/>
                <a:cs typeface="TT Fors"/>
                <a:sym typeface="TT Fors"/>
              </a:rPr>
              <a:t>Have I been tempted to “glean in any other field” than the one God has chosen for me? What were the results?</a:t>
            </a:r>
          </a:p>
          <a:p>
            <a:pPr algn="ctr">
              <a:lnSpc>
                <a:spcPts val="5227"/>
              </a:lnSpc>
              <a:spcBef>
                <a:spcPct val="0"/>
              </a:spcBef>
            </a:pPr>
            <a:endParaRPr lang="en-US" sz="3734" spc="373">
              <a:solidFill>
                <a:srgbClr val="000000"/>
              </a:solidFill>
              <a:latin typeface="TT Fors"/>
              <a:ea typeface="TT Fors"/>
              <a:cs typeface="TT Fors"/>
              <a:sym typeface="TT Fors"/>
            </a:endParaRPr>
          </a:p>
        </p:txBody>
      </p:sp>
      <p:grpSp>
        <p:nvGrpSpPr>
          <p:cNvPr id="5" name="Group 5"/>
          <p:cNvGrpSpPr/>
          <p:nvPr/>
        </p:nvGrpSpPr>
        <p:grpSpPr>
          <a:xfrm>
            <a:off x="7715196" y="1079761"/>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4988300"/>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672883" y="2818351"/>
            <a:ext cx="16866035" cy="2089151"/>
          </a:xfrm>
          <a:prstGeom prst="rect">
            <a:avLst/>
          </a:prstGeom>
        </p:spPr>
        <p:txBody>
          <a:bodyPr lIns="0" tIns="0" rIns="0" bIns="0" rtlCol="0" anchor="t">
            <a:spAutoFit/>
          </a:bodyPr>
          <a:lstStyle/>
          <a:p>
            <a:pPr algn="ctr">
              <a:lnSpc>
                <a:spcPts val="8000"/>
              </a:lnSpc>
            </a:pPr>
            <a:r>
              <a:rPr lang="en-US" sz="8000" b="1" i="1" spc="-280">
                <a:solidFill>
                  <a:srgbClr val="272C28"/>
                </a:solidFill>
                <a:latin typeface="RoxboroughCF Bold Italics"/>
                <a:ea typeface="RoxboroughCF Bold Italics"/>
                <a:cs typeface="RoxboroughCF Bold Italics"/>
                <a:sym typeface="RoxboroughCF Bold Italics"/>
              </a:rPr>
              <a:t>The Introduction of Boaz— </a:t>
            </a:r>
          </a:p>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Kinsman Redeemer</a:t>
            </a:r>
          </a:p>
        </p:txBody>
      </p:sp>
      <p:sp>
        <p:nvSpPr>
          <p:cNvPr id="4" name="TextBox 4"/>
          <p:cNvSpPr txBox="1"/>
          <p:nvPr/>
        </p:nvSpPr>
        <p:spPr>
          <a:xfrm>
            <a:off x="636709" y="5470961"/>
            <a:ext cx="17014582" cy="152976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Ruth 3</a:t>
            </a:r>
          </a:p>
          <a:p>
            <a:pPr algn="ctr">
              <a:lnSpc>
                <a:spcPts val="5851"/>
              </a:lnSpc>
              <a:spcBef>
                <a:spcPct val="0"/>
              </a:spcBef>
            </a:pPr>
            <a:r>
              <a:rPr lang="en-US" sz="5851" spc="-204">
                <a:solidFill>
                  <a:srgbClr val="272C28"/>
                </a:solidFill>
                <a:latin typeface="RoxboroughCF"/>
                <a:ea typeface="RoxboroughCF"/>
                <a:cs typeface="RoxboroughCF"/>
                <a:sym typeface="RoxboroughCF"/>
              </a:rPr>
              <a:t>The Kinsman-Redeemer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6568754" y="8853413"/>
            <a:ext cx="106293" cy="106827"/>
          </a:xfrm>
          <a:custGeom>
            <a:avLst/>
            <a:gdLst/>
            <a:ahLst/>
            <a:cxnLst/>
            <a:rect l="l" t="t" r="r" b="b"/>
            <a:pathLst>
              <a:path w="106293" h="106827">
                <a:moveTo>
                  <a:pt x="0" y="0"/>
                </a:moveTo>
                <a:lnTo>
                  <a:pt x="106293" y="0"/>
                </a:lnTo>
                <a:lnTo>
                  <a:pt x="106293" y="106828"/>
                </a:lnTo>
                <a:lnTo>
                  <a:pt x="0" y="106828"/>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9627040" y="5166111"/>
            <a:ext cx="8693875" cy="5120889"/>
            <a:chOff x="0" y="0"/>
            <a:chExt cx="5265420" cy="3806190"/>
          </a:xfrm>
        </p:grpSpPr>
        <p:sp>
          <p:nvSpPr>
            <p:cNvPr id="5" name="Freeform 5"/>
            <p:cNvSpPr/>
            <p:nvPr/>
          </p:nvSpPr>
          <p:spPr>
            <a:xfrm>
              <a:off x="16510" y="15240"/>
              <a:ext cx="5233670" cy="3774440"/>
            </a:xfrm>
            <a:custGeom>
              <a:avLst/>
              <a:gdLst/>
              <a:ahLst/>
              <a:cxnLst/>
              <a:rect l="l" t="t" r="r" b="b"/>
              <a:pathLst>
                <a:path w="5233670" h="3774440">
                  <a:moveTo>
                    <a:pt x="5233670" y="2413000"/>
                  </a:moveTo>
                  <a:cubicBezTo>
                    <a:pt x="5233670" y="3249930"/>
                    <a:pt x="5233670" y="3774440"/>
                    <a:pt x="5233670" y="3774440"/>
                  </a:cubicBezTo>
                  <a:lnTo>
                    <a:pt x="2616200" y="3774440"/>
                  </a:lnTo>
                  <a:lnTo>
                    <a:pt x="0" y="3774440"/>
                  </a:lnTo>
                  <a:cubicBezTo>
                    <a:pt x="0" y="3774440"/>
                    <a:pt x="0" y="3248660"/>
                    <a:pt x="0" y="2413000"/>
                  </a:cubicBezTo>
                  <a:cubicBezTo>
                    <a:pt x="0" y="1577340"/>
                    <a:pt x="875030" y="0"/>
                    <a:pt x="2617470" y="0"/>
                  </a:cubicBezTo>
                  <a:cubicBezTo>
                    <a:pt x="4359910" y="0"/>
                    <a:pt x="5233670" y="1576070"/>
                    <a:pt x="5233670" y="2413000"/>
                  </a:cubicBezTo>
                  <a:close/>
                </a:path>
              </a:pathLst>
            </a:custGeom>
            <a:blipFill>
              <a:blip r:embed="rId4"/>
              <a:stretch>
                <a:fillRect l="-18827" t="-147150"/>
              </a:stretch>
            </a:blipFill>
          </p:spPr>
          <p:txBody>
            <a:bodyPr/>
            <a:lstStyle/>
            <a:p>
              <a:endParaRPr lang="en-US"/>
            </a:p>
          </p:txBody>
        </p:sp>
        <p:sp>
          <p:nvSpPr>
            <p:cNvPr id="6" name="Freeform 6"/>
            <p:cNvSpPr/>
            <p:nvPr/>
          </p:nvSpPr>
          <p:spPr>
            <a:xfrm>
              <a:off x="0" y="0"/>
              <a:ext cx="5265420" cy="3806190"/>
            </a:xfrm>
            <a:custGeom>
              <a:avLst/>
              <a:gdLst/>
              <a:ahLst/>
              <a:cxnLst/>
              <a:rect l="l" t="t" r="r" b="b"/>
              <a:pathLst>
                <a:path w="5265420" h="3806190">
                  <a:moveTo>
                    <a:pt x="5265420" y="3806190"/>
                  </a:moveTo>
                  <a:lnTo>
                    <a:pt x="0" y="3806190"/>
                  </a:lnTo>
                  <a:lnTo>
                    <a:pt x="0" y="2428240"/>
                  </a:lnTo>
                  <a:cubicBezTo>
                    <a:pt x="0" y="1955800"/>
                    <a:pt x="259080" y="1355090"/>
                    <a:pt x="659130" y="897890"/>
                  </a:cubicBezTo>
                  <a:cubicBezTo>
                    <a:pt x="1018540" y="488950"/>
                    <a:pt x="1652270" y="0"/>
                    <a:pt x="2632710" y="0"/>
                  </a:cubicBezTo>
                  <a:cubicBezTo>
                    <a:pt x="3614420" y="0"/>
                    <a:pt x="4246880" y="488950"/>
                    <a:pt x="4606290" y="897890"/>
                  </a:cubicBezTo>
                  <a:cubicBezTo>
                    <a:pt x="5006340" y="1355090"/>
                    <a:pt x="5265420" y="1955800"/>
                    <a:pt x="5265420" y="2428240"/>
                  </a:cubicBezTo>
                  <a:lnTo>
                    <a:pt x="5265420" y="3806190"/>
                  </a:lnTo>
                  <a:close/>
                  <a:moveTo>
                    <a:pt x="31750" y="3774440"/>
                  </a:moveTo>
                  <a:lnTo>
                    <a:pt x="5233670" y="3774440"/>
                  </a:lnTo>
                  <a:lnTo>
                    <a:pt x="5233670" y="2428240"/>
                  </a:lnTo>
                  <a:cubicBezTo>
                    <a:pt x="5233670" y="1963420"/>
                    <a:pt x="4978400" y="1370330"/>
                    <a:pt x="4582160" y="918210"/>
                  </a:cubicBezTo>
                  <a:cubicBezTo>
                    <a:pt x="4227830" y="514350"/>
                    <a:pt x="3601720" y="31750"/>
                    <a:pt x="2632710" y="31750"/>
                  </a:cubicBezTo>
                  <a:cubicBezTo>
                    <a:pt x="1663700" y="31750"/>
                    <a:pt x="1037590" y="514350"/>
                    <a:pt x="683260" y="919480"/>
                  </a:cubicBezTo>
                  <a:cubicBezTo>
                    <a:pt x="287020" y="1370330"/>
                    <a:pt x="31750" y="1963420"/>
                    <a:pt x="31750" y="2428240"/>
                  </a:cubicBezTo>
                  <a:lnTo>
                    <a:pt x="31750" y="3774440"/>
                  </a:lnTo>
                  <a:close/>
                </a:path>
              </a:pathLst>
            </a:custGeom>
            <a:solidFill>
              <a:srgbClr val="EFEEEC"/>
            </a:solidFill>
          </p:spPr>
          <p:txBody>
            <a:bodyPr/>
            <a:lstStyle/>
            <a:p>
              <a:endParaRPr lang="en-US"/>
            </a:p>
          </p:txBody>
        </p:sp>
      </p:grpSp>
      <p:grpSp>
        <p:nvGrpSpPr>
          <p:cNvPr id="7" name="Group 7"/>
          <p:cNvGrpSpPr/>
          <p:nvPr/>
        </p:nvGrpSpPr>
        <p:grpSpPr>
          <a:xfrm>
            <a:off x="6956565" y="800100"/>
            <a:ext cx="7495400" cy="9464686"/>
            <a:chOff x="0" y="0"/>
            <a:chExt cx="660400" cy="847399"/>
          </a:xfrm>
        </p:grpSpPr>
        <p:sp>
          <p:nvSpPr>
            <p:cNvPr id="8" name="Freeform 8"/>
            <p:cNvSpPr/>
            <p:nvPr/>
          </p:nvSpPr>
          <p:spPr>
            <a:xfrm>
              <a:off x="0" y="0"/>
              <a:ext cx="660400" cy="847399"/>
            </a:xfrm>
            <a:custGeom>
              <a:avLst/>
              <a:gdLst/>
              <a:ahLst/>
              <a:cxnLst/>
              <a:rect l="l" t="t" r="r" b="b"/>
              <a:pathLst>
                <a:path w="660400" h="921023">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906"/>
                  </a:cubicBezTo>
                  <a:lnTo>
                    <a:pt x="660400" y="921023"/>
                  </a:lnTo>
                  <a:lnTo>
                    <a:pt x="0" y="921023"/>
                  </a:lnTo>
                  <a:lnTo>
                    <a:pt x="0" y="331344"/>
                  </a:lnTo>
                  <a:cubicBezTo>
                    <a:pt x="1782" y="185660"/>
                    <a:pt x="93019" y="64045"/>
                    <a:pt x="220252" y="19070"/>
                  </a:cubicBezTo>
                  <a:close/>
                </a:path>
              </a:pathLst>
            </a:custGeom>
            <a:blipFill>
              <a:blip r:embed="rId4">
                <a:alphaModFix amt="75000"/>
              </a:blip>
              <a:stretch>
                <a:fillRect l="-124323" t="-14443" b="-126827"/>
              </a:stretch>
            </a:blipFill>
          </p:spPr>
          <p:txBody>
            <a:bodyPr/>
            <a:lstStyle/>
            <a:p>
              <a:endParaRPr lang="en-US" dirty="0"/>
            </a:p>
          </p:txBody>
        </p:sp>
      </p:grpSp>
      <p:grpSp>
        <p:nvGrpSpPr>
          <p:cNvPr id="9" name="Group 9"/>
          <p:cNvGrpSpPr>
            <a:grpSpLocks noChangeAspect="1"/>
          </p:cNvGrpSpPr>
          <p:nvPr/>
        </p:nvGrpSpPr>
        <p:grpSpPr>
          <a:xfrm>
            <a:off x="-75232" y="3345482"/>
            <a:ext cx="10993202" cy="7014037"/>
            <a:chOff x="0" y="0"/>
            <a:chExt cx="5265420" cy="3806190"/>
          </a:xfrm>
        </p:grpSpPr>
        <p:sp>
          <p:nvSpPr>
            <p:cNvPr id="10" name="Freeform 10"/>
            <p:cNvSpPr/>
            <p:nvPr/>
          </p:nvSpPr>
          <p:spPr>
            <a:xfrm>
              <a:off x="16510" y="15240"/>
              <a:ext cx="5233670" cy="3774440"/>
            </a:xfrm>
            <a:custGeom>
              <a:avLst/>
              <a:gdLst/>
              <a:ahLst/>
              <a:cxnLst/>
              <a:rect l="l" t="t" r="r" b="b"/>
              <a:pathLst>
                <a:path w="5233670" h="3774440">
                  <a:moveTo>
                    <a:pt x="5233670" y="2413000"/>
                  </a:moveTo>
                  <a:cubicBezTo>
                    <a:pt x="5233670" y="3249930"/>
                    <a:pt x="5233670" y="3774440"/>
                    <a:pt x="5233670" y="3774440"/>
                  </a:cubicBezTo>
                  <a:lnTo>
                    <a:pt x="2616200" y="3774440"/>
                  </a:lnTo>
                  <a:lnTo>
                    <a:pt x="0" y="3774440"/>
                  </a:lnTo>
                  <a:cubicBezTo>
                    <a:pt x="0" y="3774440"/>
                    <a:pt x="0" y="3248660"/>
                    <a:pt x="0" y="2413000"/>
                  </a:cubicBezTo>
                  <a:cubicBezTo>
                    <a:pt x="0" y="1577340"/>
                    <a:pt x="875030" y="0"/>
                    <a:pt x="2617470" y="0"/>
                  </a:cubicBezTo>
                  <a:cubicBezTo>
                    <a:pt x="4359910" y="0"/>
                    <a:pt x="5233670" y="1576070"/>
                    <a:pt x="5233670" y="2413000"/>
                  </a:cubicBezTo>
                  <a:close/>
                </a:path>
              </a:pathLst>
            </a:custGeom>
            <a:blipFill>
              <a:blip r:embed="rId4">
                <a:alphaModFix amt="79000"/>
              </a:blip>
              <a:stretch>
                <a:fillRect t="-53995" b="-53995"/>
              </a:stretch>
            </a:blipFill>
          </p:spPr>
          <p:txBody>
            <a:bodyPr/>
            <a:lstStyle/>
            <a:p>
              <a:endParaRPr lang="en-US"/>
            </a:p>
          </p:txBody>
        </p:sp>
        <p:sp>
          <p:nvSpPr>
            <p:cNvPr id="11" name="Freeform 11"/>
            <p:cNvSpPr/>
            <p:nvPr/>
          </p:nvSpPr>
          <p:spPr>
            <a:xfrm>
              <a:off x="0" y="0"/>
              <a:ext cx="5265420" cy="3806190"/>
            </a:xfrm>
            <a:custGeom>
              <a:avLst/>
              <a:gdLst/>
              <a:ahLst/>
              <a:cxnLst/>
              <a:rect l="l" t="t" r="r" b="b"/>
              <a:pathLst>
                <a:path w="5265420" h="3806190">
                  <a:moveTo>
                    <a:pt x="5265420" y="3806190"/>
                  </a:moveTo>
                  <a:lnTo>
                    <a:pt x="0" y="3806190"/>
                  </a:lnTo>
                  <a:lnTo>
                    <a:pt x="0" y="2428240"/>
                  </a:lnTo>
                  <a:cubicBezTo>
                    <a:pt x="0" y="1955800"/>
                    <a:pt x="259080" y="1355090"/>
                    <a:pt x="659130" y="897890"/>
                  </a:cubicBezTo>
                  <a:cubicBezTo>
                    <a:pt x="1018540" y="488950"/>
                    <a:pt x="1652270" y="0"/>
                    <a:pt x="2632710" y="0"/>
                  </a:cubicBezTo>
                  <a:cubicBezTo>
                    <a:pt x="3614420" y="0"/>
                    <a:pt x="4246880" y="488950"/>
                    <a:pt x="4606290" y="897890"/>
                  </a:cubicBezTo>
                  <a:cubicBezTo>
                    <a:pt x="5006340" y="1355090"/>
                    <a:pt x="5265420" y="1955800"/>
                    <a:pt x="5265420" y="2428240"/>
                  </a:cubicBezTo>
                  <a:lnTo>
                    <a:pt x="5265420" y="3806190"/>
                  </a:lnTo>
                  <a:close/>
                  <a:moveTo>
                    <a:pt x="31750" y="3774440"/>
                  </a:moveTo>
                  <a:lnTo>
                    <a:pt x="5233670" y="3774440"/>
                  </a:lnTo>
                  <a:lnTo>
                    <a:pt x="5233670" y="2428240"/>
                  </a:lnTo>
                  <a:cubicBezTo>
                    <a:pt x="5233670" y="1963420"/>
                    <a:pt x="4978400" y="1370330"/>
                    <a:pt x="4582160" y="918210"/>
                  </a:cubicBezTo>
                  <a:cubicBezTo>
                    <a:pt x="4227830" y="514350"/>
                    <a:pt x="3601720" y="31750"/>
                    <a:pt x="2632710" y="31750"/>
                  </a:cubicBezTo>
                  <a:cubicBezTo>
                    <a:pt x="1663700" y="31750"/>
                    <a:pt x="1037590" y="514350"/>
                    <a:pt x="683260" y="919480"/>
                  </a:cubicBezTo>
                  <a:cubicBezTo>
                    <a:pt x="287020" y="1370330"/>
                    <a:pt x="31750" y="1963420"/>
                    <a:pt x="31750" y="2428240"/>
                  </a:cubicBezTo>
                  <a:lnTo>
                    <a:pt x="31750" y="3774440"/>
                  </a:lnTo>
                  <a:close/>
                </a:path>
              </a:pathLst>
            </a:custGeom>
            <a:solidFill>
              <a:srgbClr val="EDECEA">
                <a:alpha val="78824"/>
              </a:srgbClr>
            </a:solidFill>
          </p:spPr>
          <p:txBody>
            <a:bodyPr/>
            <a:lstStyle/>
            <a:p>
              <a:endParaRPr lang="en-US"/>
            </a:p>
          </p:txBody>
        </p:sp>
      </p:grpSp>
      <p:sp>
        <p:nvSpPr>
          <p:cNvPr id="12" name="Freeform 12"/>
          <p:cNvSpPr/>
          <p:nvPr/>
        </p:nvSpPr>
        <p:spPr>
          <a:xfrm>
            <a:off x="8286693" y="4330909"/>
            <a:ext cx="3850402" cy="5956091"/>
          </a:xfrm>
          <a:custGeom>
            <a:avLst/>
            <a:gdLst/>
            <a:ahLst/>
            <a:cxnLst/>
            <a:rect l="l" t="t" r="r" b="b"/>
            <a:pathLst>
              <a:path w="3850402" h="5956091">
                <a:moveTo>
                  <a:pt x="0" y="0"/>
                </a:moveTo>
                <a:lnTo>
                  <a:pt x="3850402" y="0"/>
                </a:lnTo>
                <a:lnTo>
                  <a:pt x="3850402" y="5956091"/>
                </a:lnTo>
                <a:lnTo>
                  <a:pt x="0" y="5956091"/>
                </a:lnTo>
                <a:lnTo>
                  <a:pt x="0" y="0"/>
                </a:lnTo>
                <a:close/>
              </a:path>
            </a:pathLst>
          </a:custGeom>
          <a:blipFill>
            <a:blip r:embed="rId5"/>
            <a:stretch>
              <a:fillRect/>
            </a:stretch>
          </a:blipFill>
        </p:spPr>
        <p:txBody>
          <a:bodyPr/>
          <a:lstStyle/>
          <a:p>
            <a:endParaRPr lang="en-US"/>
          </a:p>
        </p:txBody>
      </p:sp>
      <p:sp>
        <p:nvSpPr>
          <p:cNvPr id="13" name="Freeform 13"/>
          <p:cNvSpPr/>
          <p:nvPr/>
        </p:nvSpPr>
        <p:spPr>
          <a:xfrm>
            <a:off x="2642769" y="5619670"/>
            <a:ext cx="5418727" cy="4667330"/>
          </a:xfrm>
          <a:custGeom>
            <a:avLst/>
            <a:gdLst/>
            <a:ahLst/>
            <a:cxnLst/>
            <a:rect l="l" t="t" r="r" b="b"/>
            <a:pathLst>
              <a:path w="5418727" h="4667330">
                <a:moveTo>
                  <a:pt x="0" y="0"/>
                </a:moveTo>
                <a:lnTo>
                  <a:pt x="5418727" y="0"/>
                </a:lnTo>
                <a:lnTo>
                  <a:pt x="5418727" y="4667330"/>
                </a:lnTo>
                <a:lnTo>
                  <a:pt x="0" y="4667330"/>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364454" y="5697966"/>
            <a:ext cx="5174423" cy="4589034"/>
          </a:xfrm>
          <a:custGeom>
            <a:avLst/>
            <a:gdLst/>
            <a:ahLst/>
            <a:cxnLst/>
            <a:rect l="l" t="t" r="r" b="b"/>
            <a:pathLst>
              <a:path w="5174423" h="4589034">
                <a:moveTo>
                  <a:pt x="0" y="0"/>
                </a:moveTo>
                <a:lnTo>
                  <a:pt x="5174423" y="0"/>
                </a:lnTo>
                <a:lnTo>
                  <a:pt x="5174423" y="4589034"/>
                </a:lnTo>
                <a:lnTo>
                  <a:pt x="0" y="4589034"/>
                </a:lnTo>
                <a:lnTo>
                  <a:pt x="0" y="0"/>
                </a:lnTo>
                <a:close/>
              </a:path>
            </a:pathLst>
          </a:custGeom>
          <a:blipFill>
            <a:blip r:embed="rId7"/>
            <a:stretch>
              <a:fillRect/>
            </a:stretch>
          </a:blipFill>
        </p:spPr>
        <p:txBody>
          <a:bodyPr/>
          <a:lstStyle/>
          <a:p>
            <a:endParaRPr lang="en-US"/>
          </a:p>
        </p:txBody>
      </p:sp>
      <p:sp>
        <p:nvSpPr>
          <p:cNvPr id="15" name="TextBox 15"/>
          <p:cNvSpPr txBox="1"/>
          <p:nvPr/>
        </p:nvSpPr>
        <p:spPr>
          <a:xfrm>
            <a:off x="4287881" y="1580063"/>
            <a:ext cx="10993202" cy="1068347"/>
          </a:xfrm>
          <a:prstGeom prst="rect">
            <a:avLst/>
          </a:prstGeom>
        </p:spPr>
        <p:txBody>
          <a:bodyPr lIns="0" tIns="0" rIns="0" bIns="0" rtlCol="0" anchor="t">
            <a:spAutoFit/>
          </a:bodyPr>
          <a:lstStyle/>
          <a:p>
            <a:pPr algn="l">
              <a:lnSpc>
                <a:spcPts val="7933"/>
              </a:lnSpc>
            </a:pPr>
            <a:r>
              <a:rPr lang="en-US" sz="8531" b="1">
                <a:solidFill>
                  <a:srgbClr val="000000"/>
                </a:solidFill>
                <a:latin typeface="RoxboroughCF Heavy"/>
                <a:ea typeface="RoxboroughCF Heavy"/>
                <a:cs typeface="RoxboroughCF Heavy"/>
                <a:sym typeface="RoxboroughCF Heavy"/>
              </a:rPr>
              <a:t>Patty &amp; Karen</a:t>
            </a:r>
          </a:p>
        </p:txBody>
      </p:sp>
      <p:sp>
        <p:nvSpPr>
          <p:cNvPr id="16" name="TextBox 16"/>
          <p:cNvSpPr txBox="1"/>
          <p:nvPr/>
        </p:nvSpPr>
        <p:spPr>
          <a:xfrm>
            <a:off x="9122923" y="1780159"/>
            <a:ext cx="7495400" cy="1485438"/>
          </a:xfrm>
          <a:prstGeom prst="rect">
            <a:avLst/>
          </a:prstGeom>
        </p:spPr>
        <p:txBody>
          <a:bodyPr wrap="square" lIns="0" tIns="0" rIns="0" bIns="0" rtlCol="0" anchor="t">
            <a:spAutoFit/>
          </a:bodyPr>
          <a:lstStyle/>
          <a:p>
            <a:pPr algn="r">
              <a:lnSpc>
                <a:spcPts val="6198"/>
              </a:lnSpc>
            </a:pPr>
            <a:r>
              <a:rPr lang="en-US" sz="4919" b="1" i="1" dirty="0">
                <a:solidFill>
                  <a:srgbClr val="000000"/>
                </a:solidFill>
                <a:latin typeface="RoxboroughCF Medium Italics"/>
                <a:ea typeface="RoxboroughCF Medium Italics"/>
                <a:cs typeface="RoxboroughCF Medium Italics"/>
                <a:sym typeface="RoxboroughCF Medium Italics"/>
              </a:rPr>
              <a:t>A True-to Life </a:t>
            </a:r>
          </a:p>
          <a:p>
            <a:pPr algn="r">
              <a:lnSpc>
                <a:spcPts val="5165"/>
              </a:lnSpc>
            </a:pPr>
            <a:r>
              <a:rPr lang="en-US" sz="4919" b="1" i="1" dirty="0">
                <a:solidFill>
                  <a:srgbClr val="000000"/>
                </a:solidFill>
                <a:latin typeface="RoxboroughCF Medium Italics"/>
                <a:ea typeface="RoxboroughCF Medium Italics"/>
                <a:cs typeface="RoxboroughCF Medium Italics"/>
                <a:sym typeface="RoxboroughCF Medium Italics"/>
              </a:rPr>
              <a:t>Ruth and Naomi Story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7735189" y="1028700"/>
            <a:ext cx="2817622" cy="1408811"/>
            <a:chOff x="0" y="0"/>
            <a:chExt cx="3756829" cy="1878415"/>
          </a:xfrm>
        </p:grpSpPr>
        <p:grpSp>
          <p:nvGrpSpPr>
            <p:cNvPr id="4" name="Group 4"/>
            <p:cNvGrpSpPr/>
            <p:nvPr/>
          </p:nvGrpSpPr>
          <p:grpSpPr>
            <a:xfrm>
              <a:off x="0" y="0"/>
              <a:ext cx="3756829" cy="1878415"/>
              <a:chOff x="0" y="0"/>
              <a:chExt cx="812800" cy="406400"/>
            </a:xfrm>
          </p:grpSpPr>
          <p:sp>
            <p:nvSpPr>
              <p:cNvPr id="5" name="Freeform 5"/>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7" name="TextBox 7"/>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8" name="TextBox 8"/>
          <p:cNvSpPr txBox="1"/>
          <p:nvPr/>
        </p:nvSpPr>
        <p:spPr>
          <a:xfrm>
            <a:off x="1028700" y="5742657"/>
            <a:ext cx="16230600" cy="3594125"/>
          </a:xfrm>
          <a:prstGeom prst="rect">
            <a:avLst/>
          </a:prstGeom>
        </p:spPr>
        <p:txBody>
          <a:bodyPr lIns="0" tIns="0" rIns="0" bIns="0" rtlCol="0" anchor="t">
            <a:spAutoFit/>
          </a:bodyPr>
          <a:lstStyle/>
          <a:p>
            <a:pPr algn="l">
              <a:lnSpc>
                <a:spcPts val="4674"/>
              </a:lnSpc>
            </a:pPr>
            <a:r>
              <a:rPr lang="en-US" sz="3338" spc="333" dirty="0">
                <a:solidFill>
                  <a:srgbClr val="000000"/>
                </a:solidFill>
                <a:latin typeface="TT Fors"/>
                <a:ea typeface="TT Fors"/>
                <a:cs typeface="TT Fors"/>
                <a:sym typeface="TT Fors"/>
              </a:rPr>
              <a:t>13. How does Boaz fit into the Kinsman-Redeemer role spoken of in Leviticus 25 and 27?</a:t>
            </a:r>
          </a:p>
          <a:p>
            <a:pPr algn="l">
              <a:lnSpc>
                <a:spcPts val="4674"/>
              </a:lnSpc>
            </a:pPr>
            <a:endParaRPr lang="en-US" sz="3338" spc="333" dirty="0">
              <a:solidFill>
                <a:srgbClr val="000000"/>
              </a:solidFill>
              <a:latin typeface="TT Fors"/>
              <a:ea typeface="TT Fors"/>
              <a:cs typeface="TT Fors"/>
              <a:sym typeface="TT Fors"/>
            </a:endParaRPr>
          </a:p>
          <a:p>
            <a:pPr algn="l">
              <a:lnSpc>
                <a:spcPts val="4674"/>
              </a:lnSpc>
            </a:pPr>
            <a:r>
              <a:rPr lang="en-US" sz="3338" spc="333" dirty="0">
                <a:solidFill>
                  <a:srgbClr val="000000"/>
                </a:solidFill>
                <a:latin typeface="TT Fors"/>
                <a:ea typeface="TT Fors"/>
                <a:cs typeface="TT Fors"/>
                <a:sym typeface="TT Fors"/>
              </a:rPr>
              <a:t>READ: </a:t>
            </a:r>
            <a:r>
              <a:rPr lang="en-US" sz="3338" u="sng" spc="333" dirty="0">
                <a:latin typeface="TT Fors"/>
                <a:ea typeface="TT Fors"/>
                <a:cs typeface="TT Fors"/>
                <a:sym typeface="TT Fors"/>
                <a:hlinkClick r:id="rId3" tooltip="https://biblia.com/bible/nkjv/Deut%2025.7%E2%80%9310">
                  <a:extLst>
                    <a:ext uri="{A12FA001-AC4F-418D-AE19-62706E023703}">
                      <ahyp:hlinkClr xmlns:ahyp="http://schemas.microsoft.com/office/drawing/2018/hyperlinkcolor" val="tx"/>
                    </a:ext>
                  </a:extLst>
                </a:hlinkClick>
              </a:rPr>
              <a:t>Deuteronomy 25:5–10</a:t>
            </a:r>
            <a:r>
              <a:rPr lang="en-US" sz="3338" spc="333" dirty="0">
                <a:latin typeface="TT Fors"/>
                <a:ea typeface="TT Fors"/>
                <a:cs typeface="TT Fors"/>
                <a:sym typeface="TT Fors"/>
              </a:rPr>
              <a:t> </a:t>
            </a:r>
          </a:p>
          <a:p>
            <a:pPr algn="l">
              <a:lnSpc>
                <a:spcPts val="4674"/>
              </a:lnSpc>
            </a:pPr>
            <a:endParaRPr lang="en-US" sz="3338" spc="333" dirty="0">
              <a:solidFill>
                <a:srgbClr val="000000"/>
              </a:solidFill>
              <a:latin typeface="TT Fors"/>
              <a:ea typeface="TT Fors"/>
              <a:cs typeface="TT Fors"/>
              <a:sym typeface="TT Fors"/>
            </a:endParaRPr>
          </a:p>
          <a:p>
            <a:pPr algn="l">
              <a:lnSpc>
                <a:spcPts val="4674"/>
              </a:lnSpc>
              <a:spcBef>
                <a:spcPct val="0"/>
              </a:spcBef>
            </a:pPr>
            <a:r>
              <a:rPr lang="en-US" sz="3338" spc="333" dirty="0">
                <a:solidFill>
                  <a:srgbClr val="000000"/>
                </a:solidFill>
                <a:latin typeface="TT Fors"/>
                <a:ea typeface="TT Fors"/>
                <a:cs typeface="TT Fors"/>
                <a:sym typeface="TT Fors"/>
              </a:rPr>
              <a:t>14. Winnow out the wisdom of Naomi’s statement in Verse 18.</a:t>
            </a:r>
          </a:p>
        </p:txBody>
      </p:sp>
      <p:sp>
        <p:nvSpPr>
          <p:cNvPr id="9" name="TextBox 9"/>
          <p:cNvSpPr txBox="1"/>
          <p:nvPr/>
        </p:nvSpPr>
        <p:spPr>
          <a:xfrm>
            <a:off x="1028700" y="3254727"/>
            <a:ext cx="16230600" cy="1888773"/>
          </a:xfrm>
          <a:prstGeom prst="rect">
            <a:avLst/>
          </a:prstGeom>
        </p:spPr>
        <p:txBody>
          <a:bodyPr lIns="0" tIns="0" rIns="0" bIns="0" rtlCol="0" anchor="t">
            <a:spAutoFit/>
          </a:bodyPr>
          <a:lstStyle/>
          <a:p>
            <a:pPr algn="l">
              <a:lnSpc>
                <a:spcPts val="5094"/>
              </a:lnSpc>
              <a:spcBef>
                <a:spcPct val="0"/>
              </a:spcBef>
            </a:pPr>
            <a:r>
              <a:rPr lang="en-US" sz="3638" spc="363">
                <a:solidFill>
                  <a:srgbClr val="000000"/>
                </a:solidFill>
                <a:latin typeface="TT Fors"/>
                <a:ea typeface="TT Fors"/>
                <a:cs typeface="TT Fors"/>
                <a:sym typeface="TT Fors"/>
              </a:rPr>
              <a:t>12. Outline Naomi’s plan and Ruth’s immediate response…what are your questions regarding Naomi’s “mentorship” at this point? Discuss God’s continuous work through Naomi.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28700" y="2891174"/>
            <a:ext cx="16230600" cy="2600730"/>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Think of the times God has used a wise mentor in your life who has said: “Sit still, my daughter, until you know how the matter will turn out…” OR He has whispered this statement in your heart through the Holy Spirit. How did you react?</a:t>
            </a:r>
          </a:p>
        </p:txBody>
      </p:sp>
      <p:sp>
        <p:nvSpPr>
          <p:cNvPr id="4" name="TextBox 4"/>
          <p:cNvSpPr txBox="1"/>
          <p:nvPr/>
        </p:nvSpPr>
        <p:spPr>
          <a:xfrm>
            <a:off x="1028700" y="8024136"/>
            <a:ext cx="16230600" cy="1286280"/>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Think of situations in which you have been mentored. What type of mentoring worked best in your situation? Why?</a:t>
            </a:r>
          </a:p>
        </p:txBody>
      </p:sp>
      <p:grpSp>
        <p:nvGrpSpPr>
          <p:cNvPr id="5" name="Group 5"/>
          <p:cNvGrpSpPr/>
          <p:nvPr/>
        </p:nvGrpSpPr>
        <p:grpSpPr>
          <a:xfrm>
            <a:off x="7715196" y="976584"/>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6325292"/>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0BEA8"/>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28700" y="7805421"/>
            <a:ext cx="5791672" cy="1452879"/>
          </a:xfrm>
          <a:prstGeom prst="rect">
            <a:avLst/>
          </a:prstGeom>
        </p:spPr>
        <p:txBody>
          <a:bodyPr lIns="0" tIns="0" rIns="0" bIns="0" rtlCol="0" anchor="t">
            <a:spAutoFit/>
          </a:bodyPr>
          <a:lstStyle/>
          <a:p>
            <a:pPr algn="l">
              <a:lnSpc>
                <a:spcPts val="10009"/>
              </a:lnSpc>
            </a:pPr>
            <a:r>
              <a:rPr lang="en-US" sz="12999" spc="-1065">
                <a:solidFill>
                  <a:srgbClr val="B0B853"/>
                </a:solidFill>
                <a:latin typeface="Public Sans"/>
                <a:ea typeface="Public Sans"/>
                <a:cs typeface="Public Sans"/>
                <a:sym typeface="Public Sans"/>
              </a:rPr>
              <a:t>Part 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636709" y="1818357"/>
            <a:ext cx="16866035" cy="1079501"/>
          </a:xfrm>
          <a:prstGeom prst="rect">
            <a:avLst/>
          </a:prstGeom>
        </p:spPr>
        <p:txBody>
          <a:bodyPr lIns="0" tIns="0" rIns="0" bIns="0" rtlCol="0" anchor="t">
            <a:spAutoFit/>
          </a:bodyPr>
          <a:lstStyle/>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The End of the Story</a:t>
            </a:r>
          </a:p>
        </p:txBody>
      </p:sp>
      <p:sp>
        <p:nvSpPr>
          <p:cNvPr id="4" name="TextBox 4"/>
          <p:cNvSpPr txBox="1"/>
          <p:nvPr/>
        </p:nvSpPr>
        <p:spPr>
          <a:xfrm>
            <a:off x="636709" y="3508584"/>
            <a:ext cx="17014582" cy="152976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Ruth 4</a:t>
            </a:r>
          </a:p>
          <a:p>
            <a:pPr algn="ctr">
              <a:lnSpc>
                <a:spcPts val="5851"/>
              </a:lnSpc>
              <a:spcBef>
                <a:spcPct val="0"/>
              </a:spcBef>
            </a:pPr>
            <a:r>
              <a:rPr lang="en-US" sz="5851" spc="-204">
                <a:solidFill>
                  <a:srgbClr val="272C28"/>
                </a:solidFill>
                <a:latin typeface="RoxboroughCF"/>
                <a:ea typeface="RoxboroughCF"/>
                <a:cs typeface="RoxboroughCF"/>
                <a:sym typeface="RoxboroughCF"/>
              </a:rPr>
              <a:t>The COST, The PLEDGE, The PROMISE</a:t>
            </a:r>
          </a:p>
        </p:txBody>
      </p:sp>
      <p:sp>
        <p:nvSpPr>
          <p:cNvPr id="5" name="TextBox 5"/>
          <p:cNvSpPr txBox="1"/>
          <p:nvPr/>
        </p:nvSpPr>
        <p:spPr>
          <a:xfrm>
            <a:off x="1272144" y="5742657"/>
            <a:ext cx="16230600" cy="3515643"/>
          </a:xfrm>
          <a:prstGeom prst="rect">
            <a:avLst/>
          </a:prstGeom>
        </p:spPr>
        <p:txBody>
          <a:bodyPr lIns="0" tIns="0" rIns="0" bIns="0" rtlCol="0" anchor="t">
            <a:spAutoFit/>
          </a:bodyPr>
          <a:lstStyle/>
          <a:p>
            <a:pPr algn="ctr">
              <a:lnSpc>
                <a:spcPts val="4674"/>
              </a:lnSpc>
              <a:spcBef>
                <a:spcPct val="0"/>
              </a:spcBef>
            </a:pPr>
            <a:r>
              <a:rPr lang="en-US" sz="3338" spc="333">
                <a:solidFill>
                  <a:srgbClr val="000000"/>
                </a:solidFill>
                <a:latin typeface="TT Fors"/>
                <a:ea typeface="TT Fors"/>
                <a:cs typeface="TT Fors"/>
                <a:sym typeface="TT Fors"/>
              </a:rPr>
              <a:t>This beautiful story of redemption goes from wealth to poverty, to widowhood, to obedience and commitment, to redemption and fulfillment, to “adoption” into the lineage of Christ. Imagine what might have happened had Naomi not mentored Ruth…if Ruth had not loved and cared for Naomi, respecting her mother-in-law’s wisdom!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636709" y="1856457"/>
            <a:ext cx="16866035" cy="1079501"/>
          </a:xfrm>
          <a:prstGeom prst="rect">
            <a:avLst/>
          </a:prstGeom>
        </p:spPr>
        <p:txBody>
          <a:bodyPr lIns="0" tIns="0" rIns="0" bIns="0" rtlCol="0" anchor="t">
            <a:spAutoFit/>
          </a:bodyPr>
          <a:lstStyle/>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Conclusion</a:t>
            </a:r>
          </a:p>
        </p:txBody>
      </p:sp>
      <p:sp>
        <p:nvSpPr>
          <p:cNvPr id="4" name="TextBox 4"/>
          <p:cNvSpPr txBox="1"/>
          <p:nvPr/>
        </p:nvSpPr>
        <p:spPr>
          <a:xfrm>
            <a:off x="1566054" y="3569331"/>
            <a:ext cx="15155892" cy="4139258"/>
          </a:xfrm>
          <a:prstGeom prst="rect">
            <a:avLst/>
          </a:prstGeom>
        </p:spPr>
        <p:txBody>
          <a:bodyPr lIns="0" tIns="0" rIns="0" bIns="0" rtlCol="0" anchor="t">
            <a:spAutoFit/>
          </a:bodyPr>
          <a:lstStyle/>
          <a:p>
            <a:pPr algn="ctr">
              <a:lnSpc>
                <a:spcPts val="5476"/>
              </a:lnSpc>
              <a:spcBef>
                <a:spcPct val="0"/>
              </a:spcBef>
            </a:pPr>
            <a:r>
              <a:rPr lang="en-US" sz="3912" spc="391">
                <a:solidFill>
                  <a:srgbClr val="272C28"/>
                </a:solidFill>
                <a:latin typeface="TT Fors"/>
                <a:ea typeface="TT Fors"/>
                <a:cs typeface="TT Fors"/>
                <a:sym typeface="TT Fors"/>
              </a:rPr>
              <a:t>Which type of mentor am I? (See Handout) </a:t>
            </a:r>
          </a:p>
          <a:p>
            <a:pPr algn="ctr">
              <a:lnSpc>
                <a:spcPts val="5476"/>
              </a:lnSpc>
              <a:spcBef>
                <a:spcPct val="0"/>
              </a:spcBef>
            </a:pPr>
            <a:endParaRPr lang="en-US" sz="3912" spc="391">
              <a:solidFill>
                <a:srgbClr val="272C28"/>
              </a:solidFill>
              <a:latin typeface="TT Fors"/>
              <a:ea typeface="TT Fors"/>
              <a:cs typeface="TT Fors"/>
              <a:sym typeface="TT Fors"/>
            </a:endParaRPr>
          </a:p>
          <a:p>
            <a:pPr algn="ctr">
              <a:lnSpc>
                <a:spcPts val="5476"/>
              </a:lnSpc>
              <a:spcBef>
                <a:spcPct val="0"/>
              </a:spcBef>
            </a:pPr>
            <a:r>
              <a:rPr lang="en-US" sz="3912" spc="391">
                <a:solidFill>
                  <a:srgbClr val="272C28"/>
                </a:solidFill>
                <a:latin typeface="TT Fors"/>
                <a:ea typeface="TT Fors"/>
                <a:cs typeface="TT Fors"/>
                <a:sym typeface="TT Fors"/>
              </a:rPr>
              <a:t>Who can I mentor? Who is God bringing across your path? He is the orchestrator of relationship.</a:t>
            </a:r>
          </a:p>
          <a:p>
            <a:pPr algn="ctr">
              <a:lnSpc>
                <a:spcPts val="5476"/>
              </a:lnSpc>
              <a:spcBef>
                <a:spcPct val="0"/>
              </a:spcBef>
            </a:pPr>
            <a:endParaRPr lang="en-US" sz="3912" spc="391">
              <a:solidFill>
                <a:srgbClr val="272C28"/>
              </a:solidFill>
              <a:latin typeface="TT Fors"/>
              <a:ea typeface="TT Fors"/>
              <a:cs typeface="TT Fors"/>
              <a:sym typeface="TT Fors"/>
            </a:endParaRPr>
          </a:p>
          <a:p>
            <a:pPr algn="ctr">
              <a:lnSpc>
                <a:spcPts val="5476"/>
              </a:lnSpc>
              <a:spcBef>
                <a:spcPct val="0"/>
              </a:spcBef>
            </a:pPr>
            <a:r>
              <a:rPr lang="en-US" sz="3912" spc="391">
                <a:solidFill>
                  <a:srgbClr val="272C28"/>
                </a:solidFill>
                <a:latin typeface="TT Fors"/>
                <a:ea typeface="TT Fors"/>
                <a:cs typeface="TT Fors"/>
                <a:sym typeface="TT Fors"/>
              </a:rPr>
              <a:t>How do I get started? Pray, watch, obey, love, share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 y="2912932"/>
            <a:ext cx="18288000" cy="4461137"/>
            <a:chOff x="0" y="0"/>
            <a:chExt cx="2927083" cy="676411"/>
          </a:xfrm>
        </p:grpSpPr>
        <p:sp>
          <p:nvSpPr>
            <p:cNvPr id="4" name="Freeform 4"/>
            <p:cNvSpPr/>
            <p:nvPr/>
          </p:nvSpPr>
          <p:spPr>
            <a:xfrm>
              <a:off x="0" y="0"/>
              <a:ext cx="2927083" cy="676411"/>
            </a:xfrm>
            <a:custGeom>
              <a:avLst/>
              <a:gdLst/>
              <a:ahLst/>
              <a:cxnLst/>
              <a:rect l="l" t="t" r="r" b="b"/>
              <a:pathLst>
                <a:path w="2927083" h="676411">
                  <a:moveTo>
                    <a:pt x="0" y="0"/>
                  </a:moveTo>
                  <a:lnTo>
                    <a:pt x="2927083" y="0"/>
                  </a:lnTo>
                  <a:lnTo>
                    <a:pt x="2927083" y="676411"/>
                  </a:lnTo>
                  <a:lnTo>
                    <a:pt x="0" y="676411"/>
                  </a:lnTo>
                  <a:close/>
                </a:path>
              </a:pathLst>
            </a:custGeom>
            <a:solidFill>
              <a:srgbClr val="1EBA9E"/>
            </a:solidFill>
          </p:spPr>
          <p:txBody>
            <a:bodyPr/>
            <a:lstStyle/>
            <a:p>
              <a:endParaRPr lang="en-US"/>
            </a:p>
          </p:txBody>
        </p:sp>
        <p:sp>
          <p:nvSpPr>
            <p:cNvPr id="5" name="TextBox 5"/>
            <p:cNvSpPr txBox="1"/>
            <p:nvPr/>
          </p:nvSpPr>
          <p:spPr>
            <a:xfrm>
              <a:off x="0" y="-28575"/>
              <a:ext cx="2927083" cy="704986"/>
            </a:xfrm>
            <a:prstGeom prst="rect">
              <a:avLst/>
            </a:prstGeom>
          </p:spPr>
          <p:txBody>
            <a:bodyPr lIns="50800" tIns="50800" rIns="50800" bIns="50800" rtlCol="0" anchor="ctr"/>
            <a:lstStyle/>
            <a:p>
              <a:pPr algn="ctr">
                <a:lnSpc>
                  <a:spcPts val="2154"/>
                </a:lnSpc>
              </a:pPr>
              <a:endParaRPr/>
            </a:p>
          </p:txBody>
        </p:sp>
      </p:grpSp>
      <p:sp>
        <p:nvSpPr>
          <p:cNvPr id="6" name="TextBox 6"/>
          <p:cNvSpPr txBox="1"/>
          <p:nvPr/>
        </p:nvSpPr>
        <p:spPr>
          <a:xfrm>
            <a:off x="1230748" y="3974334"/>
            <a:ext cx="15826503" cy="2338331"/>
          </a:xfrm>
          <a:prstGeom prst="rect">
            <a:avLst/>
          </a:prstGeom>
        </p:spPr>
        <p:txBody>
          <a:bodyPr lIns="0" tIns="0" rIns="0" bIns="0" rtlCol="0" anchor="t">
            <a:spAutoFit/>
          </a:bodyPr>
          <a:lstStyle/>
          <a:p>
            <a:pPr algn="l">
              <a:lnSpc>
                <a:spcPts val="6036"/>
              </a:lnSpc>
            </a:pPr>
            <a:r>
              <a:rPr lang="en-US" sz="6036" b="1" i="1" spc="-211" dirty="0">
                <a:solidFill>
                  <a:srgbClr val="272C28"/>
                </a:solidFill>
                <a:latin typeface="RoxboroughCF Bold Italics"/>
                <a:ea typeface="RoxboroughCF Bold Italics"/>
                <a:cs typeface="RoxboroughCF Bold Italics"/>
                <a:sym typeface="RoxboroughCF Bold Italics"/>
              </a:rPr>
              <a:t>Personal Meditation:</a:t>
            </a:r>
          </a:p>
          <a:p>
            <a:pPr algn="l">
              <a:lnSpc>
                <a:spcPts val="6036"/>
              </a:lnSpc>
              <a:spcBef>
                <a:spcPct val="0"/>
              </a:spcBef>
            </a:pPr>
            <a:r>
              <a:rPr lang="en-US" sz="6036" b="1" spc="-211" dirty="0">
                <a:solidFill>
                  <a:srgbClr val="272C28"/>
                </a:solidFill>
                <a:latin typeface="RoxboroughCF Bold"/>
                <a:ea typeface="RoxboroughCF Bold"/>
                <a:cs typeface="RoxboroughCF Bold"/>
                <a:sym typeface="RoxboroughCF Bold"/>
              </a:rPr>
              <a:t>“Who Has Mentored Me… </a:t>
            </a:r>
          </a:p>
          <a:p>
            <a:pPr algn="l">
              <a:lnSpc>
                <a:spcPts val="6036"/>
              </a:lnSpc>
              <a:spcBef>
                <a:spcPct val="0"/>
              </a:spcBef>
            </a:pPr>
            <a:r>
              <a:rPr lang="en-US" sz="6036" b="1" spc="-211" dirty="0">
                <a:solidFill>
                  <a:srgbClr val="272C28"/>
                </a:solidFill>
                <a:latin typeface="RoxboroughCF Bold"/>
                <a:ea typeface="RoxboroughCF Bold"/>
                <a:cs typeface="RoxboroughCF Bold"/>
                <a:sym typeface="RoxboroughCF Bold"/>
              </a:rPr>
              <a:t>Who is God Leading Me to Mentor?”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 y="2912932"/>
            <a:ext cx="18288000" cy="4461137"/>
            <a:chOff x="0" y="0"/>
            <a:chExt cx="2927083" cy="676411"/>
          </a:xfrm>
        </p:grpSpPr>
        <p:sp>
          <p:nvSpPr>
            <p:cNvPr id="4" name="Freeform 4"/>
            <p:cNvSpPr/>
            <p:nvPr/>
          </p:nvSpPr>
          <p:spPr>
            <a:xfrm>
              <a:off x="0" y="0"/>
              <a:ext cx="2927083" cy="676411"/>
            </a:xfrm>
            <a:custGeom>
              <a:avLst/>
              <a:gdLst/>
              <a:ahLst/>
              <a:cxnLst/>
              <a:rect l="l" t="t" r="r" b="b"/>
              <a:pathLst>
                <a:path w="2927083" h="676411">
                  <a:moveTo>
                    <a:pt x="0" y="0"/>
                  </a:moveTo>
                  <a:lnTo>
                    <a:pt x="2927083" y="0"/>
                  </a:lnTo>
                  <a:lnTo>
                    <a:pt x="2927083" y="676411"/>
                  </a:lnTo>
                  <a:lnTo>
                    <a:pt x="0" y="676411"/>
                  </a:lnTo>
                  <a:close/>
                </a:path>
              </a:pathLst>
            </a:custGeom>
            <a:solidFill>
              <a:srgbClr val="F0BEA8"/>
            </a:solidFill>
          </p:spPr>
          <p:txBody>
            <a:bodyPr/>
            <a:lstStyle/>
            <a:p>
              <a:endParaRPr lang="en-US"/>
            </a:p>
          </p:txBody>
        </p:sp>
        <p:sp>
          <p:nvSpPr>
            <p:cNvPr id="5" name="TextBox 5"/>
            <p:cNvSpPr txBox="1"/>
            <p:nvPr/>
          </p:nvSpPr>
          <p:spPr>
            <a:xfrm>
              <a:off x="0" y="-28575"/>
              <a:ext cx="2927083" cy="704986"/>
            </a:xfrm>
            <a:prstGeom prst="rect">
              <a:avLst/>
            </a:prstGeom>
          </p:spPr>
          <p:txBody>
            <a:bodyPr lIns="50800" tIns="50800" rIns="50800" bIns="50800" rtlCol="0" anchor="ctr"/>
            <a:lstStyle/>
            <a:p>
              <a:pPr algn="ctr">
                <a:lnSpc>
                  <a:spcPts val="2154"/>
                </a:lnSpc>
              </a:pPr>
              <a:endParaRPr/>
            </a:p>
          </p:txBody>
        </p:sp>
      </p:grpSp>
      <p:sp>
        <p:nvSpPr>
          <p:cNvPr id="6" name="TextBox 6"/>
          <p:cNvSpPr txBox="1"/>
          <p:nvPr/>
        </p:nvSpPr>
        <p:spPr>
          <a:xfrm>
            <a:off x="1230748" y="4670425"/>
            <a:ext cx="15826503" cy="1079501"/>
          </a:xfrm>
          <a:prstGeom prst="rect">
            <a:avLst/>
          </a:prstGeom>
        </p:spPr>
        <p:txBody>
          <a:bodyPr lIns="0" tIns="0" rIns="0" bIns="0" rtlCol="0" anchor="t">
            <a:spAutoFit/>
          </a:bodyPr>
          <a:lstStyle/>
          <a:p>
            <a:pPr algn="l">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Prayer time at tables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0" y="3630499"/>
            <a:ext cx="18288000" cy="3621960"/>
            <a:chOff x="0" y="0"/>
            <a:chExt cx="2920915" cy="500437"/>
          </a:xfrm>
        </p:grpSpPr>
        <p:sp>
          <p:nvSpPr>
            <p:cNvPr id="4" name="Freeform 4"/>
            <p:cNvSpPr/>
            <p:nvPr/>
          </p:nvSpPr>
          <p:spPr>
            <a:xfrm>
              <a:off x="0" y="0"/>
              <a:ext cx="2920916" cy="500437"/>
            </a:xfrm>
            <a:custGeom>
              <a:avLst/>
              <a:gdLst/>
              <a:ahLst/>
              <a:cxnLst/>
              <a:rect l="l" t="t" r="r" b="b"/>
              <a:pathLst>
                <a:path w="2920916" h="500437">
                  <a:moveTo>
                    <a:pt x="0" y="0"/>
                  </a:moveTo>
                  <a:lnTo>
                    <a:pt x="2920916" y="0"/>
                  </a:lnTo>
                  <a:lnTo>
                    <a:pt x="2920916" y="500437"/>
                  </a:lnTo>
                  <a:lnTo>
                    <a:pt x="0" y="500437"/>
                  </a:lnTo>
                  <a:close/>
                </a:path>
              </a:pathLst>
            </a:custGeom>
            <a:solidFill>
              <a:srgbClr val="B0B853"/>
            </a:solidFill>
          </p:spPr>
          <p:txBody>
            <a:bodyPr/>
            <a:lstStyle/>
            <a:p>
              <a:endParaRPr lang="en-US"/>
            </a:p>
          </p:txBody>
        </p:sp>
        <p:sp>
          <p:nvSpPr>
            <p:cNvPr id="5" name="TextBox 5"/>
            <p:cNvSpPr txBox="1"/>
            <p:nvPr/>
          </p:nvSpPr>
          <p:spPr>
            <a:xfrm>
              <a:off x="0" y="-28575"/>
              <a:ext cx="2920915" cy="529012"/>
            </a:xfrm>
            <a:prstGeom prst="rect">
              <a:avLst/>
            </a:prstGeom>
          </p:spPr>
          <p:txBody>
            <a:bodyPr lIns="50800" tIns="50800" rIns="50800" bIns="50800" rtlCol="0" anchor="ctr"/>
            <a:lstStyle/>
            <a:p>
              <a:pPr algn="ctr">
                <a:lnSpc>
                  <a:spcPts val="2154"/>
                </a:lnSpc>
              </a:pPr>
              <a:endParaRPr/>
            </a:p>
          </p:txBody>
        </p:sp>
      </p:grpSp>
      <p:sp>
        <p:nvSpPr>
          <p:cNvPr id="6" name="TextBox 6"/>
          <p:cNvSpPr txBox="1"/>
          <p:nvPr/>
        </p:nvSpPr>
        <p:spPr>
          <a:xfrm>
            <a:off x="946164" y="5015179"/>
            <a:ext cx="17367776" cy="1011832"/>
          </a:xfrm>
          <a:prstGeom prst="rect">
            <a:avLst/>
          </a:prstGeom>
        </p:spPr>
        <p:txBody>
          <a:bodyPr lIns="0" tIns="0" rIns="0" bIns="0" rtlCol="0" anchor="t">
            <a:spAutoFit/>
          </a:bodyPr>
          <a:lstStyle/>
          <a:p>
            <a:pPr algn="l">
              <a:lnSpc>
                <a:spcPts val="7617"/>
              </a:lnSpc>
              <a:spcBef>
                <a:spcPct val="0"/>
              </a:spcBef>
            </a:pPr>
            <a:r>
              <a:rPr lang="en-US" sz="7617" b="1" i="1" spc="-266" dirty="0">
                <a:solidFill>
                  <a:srgbClr val="272C28"/>
                </a:solidFill>
                <a:latin typeface="RoxboroughCF Bold Italics"/>
                <a:ea typeface="RoxboroughCF Bold Italics"/>
                <a:cs typeface="RoxboroughCF Bold Italics"/>
                <a:sym typeface="RoxboroughCF Bold Italics"/>
              </a:rPr>
              <a:t>Video</a:t>
            </a:r>
          </a:p>
        </p:txBody>
      </p:sp>
      <p:sp>
        <p:nvSpPr>
          <p:cNvPr id="7" name="TextBox 7"/>
          <p:cNvSpPr txBox="1"/>
          <p:nvPr/>
        </p:nvSpPr>
        <p:spPr>
          <a:xfrm>
            <a:off x="3429000" y="5170037"/>
            <a:ext cx="13411200" cy="702115"/>
          </a:xfrm>
          <a:prstGeom prst="rect">
            <a:avLst/>
          </a:prstGeom>
        </p:spPr>
        <p:txBody>
          <a:bodyPr wrap="square" lIns="0" tIns="0" rIns="0" bIns="0" rtlCol="0" anchor="t">
            <a:spAutoFit/>
          </a:bodyPr>
          <a:lstStyle/>
          <a:p>
            <a:pPr algn="ctr">
              <a:lnSpc>
                <a:spcPts val="5476"/>
              </a:lnSpc>
              <a:spcBef>
                <a:spcPct val="0"/>
              </a:spcBef>
            </a:pPr>
            <a:r>
              <a:rPr lang="en-US" sz="4500" spc="391" dirty="0">
                <a:solidFill>
                  <a:srgbClr val="272C28"/>
                </a:solidFill>
                <a:latin typeface="TT Fors"/>
                <a:ea typeface="TT Fors"/>
                <a:cs typeface="TT Fors"/>
                <a:sym typeface="TT Fors"/>
              </a:rPr>
              <a:t>“I WILL CARRY YOU” – ELLIE HOLCOMB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grpSp>
        <p:nvGrpSpPr>
          <p:cNvPr id="3" name="Group 3"/>
          <p:cNvGrpSpPr/>
          <p:nvPr/>
        </p:nvGrpSpPr>
        <p:grpSpPr>
          <a:xfrm>
            <a:off x="1" y="3332520"/>
            <a:ext cx="18288000" cy="3621960"/>
            <a:chOff x="0" y="0"/>
            <a:chExt cx="2920915" cy="500437"/>
          </a:xfrm>
        </p:grpSpPr>
        <p:sp>
          <p:nvSpPr>
            <p:cNvPr id="4" name="Freeform 4"/>
            <p:cNvSpPr/>
            <p:nvPr/>
          </p:nvSpPr>
          <p:spPr>
            <a:xfrm>
              <a:off x="0" y="0"/>
              <a:ext cx="2920916" cy="500437"/>
            </a:xfrm>
            <a:custGeom>
              <a:avLst/>
              <a:gdLst/>
              <a:ahLst/>
              <a:cxnLst/>
              <a:rect l="l" t="t" r="r" b="b"/>
              <a:pathLst>
                <a:path w="2920916" h="500437">
                  <a:moveTo>
                    <a:pt x="0" y="0"/>
                  </a:moveTo>
                  <a:lnTo>
                    <a:pt x="2920916" y="0"/>
                  </a:lnTo>
                  <a:lnTo>
                    <a:pt x="2920916" y="500437"/>
                  </a:lnTo>
                  <a:lnTo>
                    <a:pt x="0" y="500437"/>
                  </a:lnTo>
                  <a:close/>
                </a:path>
              </a:pathLst>
            </a:custGeom>
            <a:solidFill>
              <a:srgbClr val="E4ED85"/>
            </a:solidFill>
          </p:spPr>
          <p:txBody>
            <a:bodyPr/>
            <a:lstStyle/>
            <a:p>
              <a:endParaRPr lang="en-US"/>
            </a:p>
          </p:txBody>
        </p:sp>
        <p:sp>
          <p:nvSpPr>
            <p:cNvPr id="5" name="TextBox 5"/>
            <p:cNvSpPr txBox="1"/>
            <p:nvPr/>
          </p:nvSpPr>
          <p:spPr>
            <a:xfrm>
              <a:off x="0" y="-28575"/>
              <a:ext cx="2920915" cy="529012"/>
            </a:xfrm>
            <a:prstGeom prst="rect">
              <a:avLst/>
            </a:prstGeom>
          </p:spPr>
          <p:txBody>
            <a:bodyPr lIns="50800" tIns="50800" rIns="50800" bIns="50800" rtlCol="0" anchor="ctr"/>
            <a:lstStyle/>
            <a:p>
              <a:pPr algn="ctr">
                <a:lnSpc>
                  <a:spcPts val="2154"/>
                </a:lnSpc>
              </a:pPr>
              <a:endParaRPr/>
            </a:p>
          </p:txBody>
        </p:sp>
      </p:grpSp>
      <p:sp>
        <p:nvSpPr>
          <p:cNvPr id="6" name="TextBox 6"/>
          <p:cNvSpPr txBox="1"/>
          <p:nvPr/>
        </p:nvSpPr>
        <p:spPr>
          <a:xfrm>
            <a:off x="984987" y="4540189"/>
            <a:ext cx="17367776" cy="1011832"/>
          </a:xfrm>
          <a:prstGeom prst="rect">
            <a:avLst/>
          </a:prstGeom>
        </p:spPr>
        <p:txBody>
          <a:bodyPr lIns="0" tIns="0" rIns="0" bIns="0" rtlCol="0" anchor="t">
            <a:spAutoFit/>
          </a:bodyPr>
          <a:lstStyle/>
          <a:p>
            <a:pPr algn="l">
              <a:lnSpc>
                <a:spcPts val="7617"/>
              </a:lnSpc>
              <a:spcBef>
                <a:spcPct val="0"/>
              </a:spcBef>
            </a:pPr>
            <a:r>
              <a:rPr lang="en-US" sz="7617" b="1" i="1" spc="-266">
                <a:solidFill>
                  <a:srgbClr val="272C28"/>
                </a:solidFill>
                <a:latin typeface="RoxboroughCF Bold Italics"/>
                <a:ea typeface="RoxboroughCF Bold Italics"/>
                <a:cs typeface="RoxboroughCF Bold Italics"/>
                <a:sym typeface="RoxboroughCF Bold Italics"/>
              </a:rPr>
              <a:t>Leader:</a:t>
            </a:r>
          </a:p>
        </p:txBody>
      </p:sp>
      <p:sp>
        <p:nvSpPr>
          <p:cNvPr id="7" name="TextBox 7"/>
          <p:cNvSpPr txBox="1"/>
          <p:nvPr/>
        </p:nvSpPr>
        <p:spPr>
          <a:xfrm>
            <a:off x="4185355" y="4700352"/>
            <a:ext cx="13117658" cy="679481"/>
          </a:xfrm>
          <a:prstGeom prst="rect">
            <a:avLst/>
          </a:prstGeom>
        </p:spPr>
        <p:txBody>
          <a:bodyPr wrap="square" lIns="0" tIns="0" rIns="0" bIns="0" rtlCol="0" anchor="t">
            <a:spAutoFit/>
          </a:bodyPr>
          <a:lstStyle/>
          <a:p>
            <a:pPr algn="ctr">
              <a:lnSpc>
                <a:spcPts val="5476"/>
              </a:lnSpc>
              <a:spcBef>
                <a:spcPct val="0"/>
              </a:spcBef>
            </a:pPr>
            <a:r>
              <a:rPr lang="en-US" sz="3912" spc="391" dirty="0">
                <a:solidFill>
                  <a:srgbClr val="272C28"/>
                </a:solidFill>
                <a:latin typeface="TT Fors"/>
                <a:ea typeface="TT Fors"/>
                <a:cs typeface="TT Fors"/>
                <a:sym typeface="TT Fors"/>
              </a:rPr>
              <a:t>PRAYER OF CHALLENGE AND COMMITMENT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5111" b="-15111"/>
            </a:stretch>
          </a:blipFill>
        </p:spPr>
        <p:txBody>
          <a:bodyPr/>
          <a:lstStyle/>
          <a:p>
            <a:endParaRPr lang="en-US"/>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1815" b="1815"/>
          <a:stretch>
            <a:fillRect/>
          </a:stretch>
        </p:blipFill>
        <p:spPr>
          <a:xfrm>
            <a:off x="729840" y="305536"/>
            <a:ext cx="16828320" cy="9675927"/>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1386" y="-247382"/>
            <a:ext cx="19589027" cy="10534382"/>
          </a:xfrm>
          <a:custGeom>
            <a:avLst/>
            <a:gdLst/>
            <a:ahLst/>
            <a:cxnLst/>
            <a:rect l="l" t="t" r="r" b="b"/>
            <a:pathLst>
              <a:path w="19589027" h="10534382">
                <a:moveTo>
                  <a:pt x="0" y="0"/>
                </a:moveTo>
                <a:lnTo>
                  <a:pt x="19589027" y="0"/>
                </a:lnTo>
                <a:lnTo>
                  <a:pt x="19589027" y="10534382"/>
                </a:lnTo>
                <a:lnTo>
                  <a:pt x="0" y="10534382"/>
                </a:lnTo>
                <a:lnTo>
                  <a:pt x="0" y="0"/>
                </a:lnTo>
                <a:close/>
              </a:path>
            </a:pathLst>
          </a:custGeom>
          <a:blipFill>
            <a:blip r:embed="rId2"/>
            <a:stretch>
              <a:fillRect l="-29180" t="-145224" r="-653" b="-117148"/>
            </a:stretch>
          </a:blipFill>
        </p:spPr>
        <p:txBody>
          <a:bodyPr/>
          <a:lstStyle/>
          <a:p>
            <a:endParaRPr lang="en-US"/>
          </a:p>
        </p:txBody>
      </p:sp>
      <p:sp>
        <p:nvSpPr>
          <p:cNvPr id="3" name="TextBox 3"/>
          <p:cNvSpPr txBox="1"/>
          <p:nvPr/>
        </p:nvSpPr>
        <p:spPr>
          <a:xfrm>
            <a:off x="6733872" y="4464599"/>
            <a:ext cx="10950749" cy="2362200"/>
          </a:xfrm>
          <a:prstGeom prst="rect">
            <a:avLst/>
          </a:prstGeom>
        </p:spPr>
        <p:txBody>
          <a:bodyPr lIns="0" tIns="0" rIns="0" bIns="0" rtlCol="0" anchor="t">
            <a:spAutoFit/>
          </a:bodyPr>
          <a:lstStyle/>
          <a:p>
            <a:pPr marL="0" lvl="0" indent="0" algn="ctr">
              <a:lnSpc>
                <a:spcPts val="9000"/>
              </a:lnSpc>
            </a:pPr>
            <a:r>
              <a:rPr lang="en-US" sz="9000" b="1">
                <a:solidFill>
                  <a:srgbClr val="000000"/>
                </a:solidFill>
                <a:latin typeface="RoxboroughCF Bold"/>
                <a:ea typeface="RoxboroughCF Bold"/>
                <a:cs typeface="RoxboroughCF Bold"/>
                <a:sym typeface="RoxboroughCF Bold"/>
              </a:rPr>
              <a:t>Great Canadian</a:t>
            </a:r>
            <a:r>
              <a:rPr lang="en-US" sz="9000">
                <a:solidFill>
                  <a:srgbClr val="000000"/>
                </a:solidFill>
                <a:latin typeface="RoxboroughCF"/>
                <a:ea typeface="RoxboroughCF"/>
                <a:cs typeface="RoxboroughCF"/>
                <a:sym typeface="RoxboroughCF"/>
              </a:rPr>
              <a:t> </a:t>
            </a:r>
            <a:r>
              <a:rPr lang="en-US" sz="9000" i="1">
                <a:solidFill>
                  <a:srgbClr val="000000"/>
                </a:solidFill>
                <a:latin typeface="RoxboroughCF Italics"/>
                <a:ea typeface="RoxboroughCF Italics"/>
                <a:cs typeface="RoxboroughCF Italics"/>
                <a:sym typeface="RoxboroughCF Italics"/>
              </a:rPr>
              <a:t>Bible Study</a:t>
            </a:r>
          </a:p>
        </p:txBody>
      </p:sp>
      <p:sp>
        <p:nvSpPr>
          <p:cNvPr id="4" name="Freeform 4"/>
          <p:cNvSpPr/>
          <p:nvPr/>
        </p:nvSpPr>
        <p:spPr>
          <a:xfrm>
            <a:off x="11051756" y="1305586"/>
            <a:ext cx="2314981" cy="1912375"/>
          </a:xfrm>
          <a:custGeom>
            <a:avLst/>
            <a:gdLst/>
            <a:ahLst/>
            <a:cxnLst/>
            <a:rect l="l" t="t" r="r" b="b"/>
            <a:pathLst>
              <a:path w="2314981" h="1912375">
                <a:moveTo>
                  <a:pt x="0" y="0"/>
                </a:moveTo>
                <a:lnTo>
                  <a:pt x="2314981" y="0"/>
                </a:lnTo>
                <a:lnTo>
                  <a:pt x="2314981" y="1912376"/>
                </a:lnTo>
                <a:lnTo>
                  <a:pt x="0" y="191237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9813135" y="8597871"/>
            <a:ext cx="4792224" cy="314003"/>
          </a:xfrm>
          <a:prstGeom prst="rect">
            <a:avLst/>
          </a:prstGeom>
        </p:spPr>
        <p:txBody>
          <a:bodyPr lIns="0" tIns="0" rIns="0" bIns="0" rtlCol="0" anchor="t">
            <a:spAutoFit/>
          </a:bodyPr>
          <a:lstStyle/>
          <a:p>
            <a:pPr algn="ctr">
              <a:lnSpc>
                <a:spcPts val="2677"/>
              </a:lnSpc>
            </a:pPr>
            <a:r>
              <a:rPr lang="en-US" sz="1912" spc="191">
                <a:solidFill>
                  <a:srgbClr val="000000"/>
                </a:solidFill>
                <a:latin typeface="TT Fors"/>
                <a:ea typeface="TT Fors"/>
                <a:cs typeface="TT Fors"/>
                <a:sym typeface="TT Fors"/>
              </a:rPr>
              <a:t>WRITTEN BY LINDA ELLSWORTH</a:t>
            </a:r>
          </a:p>
        </p:txBody>
      </p:sp>
      <p:grpSp>
        <p:nvGrpSpPr>
          <p:cNvPr id="6" name="Group 6"/>
          <p:cNvGrpSpPr/>
          <p:nvPr/>
        </p:nvGrpSpPr>
        <p:grpSpPr>
          <a:xfrm>
            <a:off x="8771206" y="7160174"/>
            <a:ext cx="6876081" cy="941966"/>
            <a:chOff x="0" y="0"/>
            <a:chExt cx="9168108" cy="1255954"/>
          </a:xfrm>
        </p:grpSpPr>
        <p:sp>
          <p:nvSpPr>
            <p:cNvPr id="7" name="TextBox 7"/>
            <p:cNvSpPr txBox="1"/>
            <p:nvPr/>
          </p:nvSpPr>
          <p:spPr>
            <a:xfrm>
              <a:off x="245515" y="104775"/>
              <a:ext cx="8712709" cy="643494"/>
            </a:xfrm>
            <a:prstGeom prst="rect">
              <a:avLst/>
            </a:prstGeom>
          </p:spPr>
          <p:txBody>
            <a:bodyPr lIns="0" tIns="0" rIns="0" bIns="0" rtlCol="0" anchor="t">
              <a:spAutoFit/>
            </a:bodyPr>
            <a:lstStyle/>
            <a:p>
              <a:pPr marL="0" lvl="0" indent="0" algn="ctr">
                <a:lnSpc>
                  <a:spcPts val="3366"/>
                </a:lnSpc>
                <a:spcBef>
                  <a:spcPct val="0"/>
                </a:spcBef>
              </a:pPr>
              <a:r>
                <a:rPr lang="en-US" sz="3740">
                  <a:solidFill>
                    <a:srgbClr val="000000"/>
                  </a:solidFill>
                  <a:latin typeface="RoxboroughCF"/>
                  <a:ea typeface="RoxboroughCF"/>
                  <a:cs typeface="RoxboroughCF"/>
                  <a:sym typeface="RoxboroughCF"/>
                </a:rPr>
                <a:t>The Power of Two Plus One</a:t>
              </a:r>
            </a:p>
          </p:txBody>
        </p:sp>
        <p:sp>
          <p:nvSpPr>
            <p:cNvPr id="8" name="TextBox 8"/>
            <p:cNvSpPr txBox="1"/>
            <p:nvPr/>
          </p:nvSpPr>
          <p:spPr>
            <a:xfrm>
              <a:off x="0" y="765606"/>
              <a:ext cx="9168108" cy="490348"/>
            </a:xfrm>
            <a:prstGeom prst="rect">
              <a:avLst/>
            </a:prstGeom>
          </p:spPr>
          <p:txBody>
            <a:bodyPr lIns="0" tIns="0" rIns="0" bIns="0" rtlCol="0" anchor="t">
              <a:spAutoFit/>
            </a:bodyPr>
            <a:lstStyle/>
            <a:p>
              <a:pPr algn="ctr">
                <a:lnSpc>
                  <a:spcPts val="3142"/>
                </a:lnSpc>
              </a:pPr>
              <a:r>
                <a:rPr lang="en-US" sz="2244" i="1" spc="224">
                  <a:solidFill>
                    <a:srgbClr val="000000"/>
                  </a:solidFill>
                  <a:latin typeface="RoxboroughCF Italics"/>
                  <a:ea typeface="RoxboroughCF Italics"/>
                  <a:cs typeface="RoxboroughCF Italics"/>
                  <a:sym typeface="RoxboroughCF Italics"/>
                </a:rPr>
                <a:t>THE STORY OF RUTH AND NAOMI</a:t>
              </a:r>
            </a:p>
          </p:txBody>
        </p:sp>
      </p:grpSp>
      <p:sp>
        <p:nvSpPr>
          <p:cNvPr id="9" name="TextBox 9"/>
          <p:cNvSpPr txBox="1"/>
          <p:nvPr/>
        </p:nvSpPr>
        <p:spPr>
          <a:xfrm>
            <a:off x="10955370" y="3207299"/>
            <a:ext cx="2507754" cy="1104900"/>
          </a:xfrm>
          <a:prstGeom prst="rect">
            <a:avLst/>
          </a:prstGeom>
        </p:spPr>
        <p:txBody>
          <a:bodyPr lIns="0" tIns="0" rIns="0" bIns="0" rtlCol="0" anchor="t">
            <a:spAutoFit/>
          </a:bodyPr>
          <a:lstStyle/>
          <a:p>
            <a:pPr algn="ctr">
              <a:lnSpc>
                <a:spcPts val="8400"/>
              </a:lnSpc>
            </a:pPr>
            <a:r>
              <a:rPr lang="en-US" sz="6000">
                <a:solidFill>
                  <a:srgbClr val="000000"/>
                </a:solidFill>
                <a:latin typeface="The Seasons"/>
                <a:ea typeface="The Seasons"/>
                <a:cs typeface="The Seasons"/>
                <a:sym typeface="The Seasons"/>
              </a:rPr>
              <a:t>- 2025 -</a:t>
            </a:r>
          </a:p>
        </p:txBody>
      </p:sp>
      <p:sp>
        <p:nvSpPr>
          <p:cNvPr id="10" name="Freeform 10"/>
          <p:cNvSpPr/>
          <p:nvPr/>
        </p:nvSpPr>
        <p:spPr>
          <a:xfrm>
            <a:off x="-471386" y="3328605"/>
            <a:ext cx="9966610" cy="6958395"/>
          </a:xfrm>
          <a:custGeom>
            <a:avLst/>
            <a:gdLst/>
            <a:ahLst/>
            <a:cxnLst/>
            <a:rect l="l" t="t" r="r" b="b"/>
            <a:pathLst>
              <a:path w="9966610" h="6958395">
                <a:moveTo>
                  <a:pt x="0" y="0"/>
                </a:moveTo>
                <a:lnTo>
                  <a:pt x="9966610" y="0"/>
                </a:lnTo>
                <a:lnTo>
                  <a:pt x="9966610" y="6958395"/>
                </a:lnTo>
                <a:lnTo>
                  <a:pt x="0" y="695839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Freeform 3"/>
          <p:cNvSpPr/>
          <p:nvPr/>
        </p:nvSpPr>
        <p:spPr>
          <a:xfrm>
            <a:off x="6713457" y="1719628"/>
            <a:ext cx="4861086" cy="4861086"/>
          </a:xfrm>
          <a:custGeom>
            <a:avLst/>
            <a:gdLst/>
            <a:ahLst/>
            <a:cxnLst/>
            <a:rect l="l" t="t" r="r" b="b"/>
            <a:pathLst>
              <a:path w="4861086" h="4861086">
                <a:moveTo>
                  <a:pt x="0" y="0"/>
                </a:moveTo>
                <a:lnTo>
                  <a:pt x="4861086" y="0"/>
                </a:lnTo>
                <a:lnTo>
                  <a:pt x="4861086" y="4861086"/>
                </a:lnTo>
                <a:lnTo>
                  <a:pt x="0" y="4861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987526" y="7187323"/>
            <a:ext cx="8312948" cy="1380049"/>
          </a:xfrm>
          <a:prstGeom prst="rect">
            <a:avLst/>
          </a:prstGeom>
        </p:spPr>
        <p:txBody>
          <a:bodyPr lIns="0" tIns="0" rIns="0" bIns="0" rtlCol="0" anchor="t">
            <a:spAutoFit/>
          </a:bodyPr>
          <a:lstStyle/>
          <a:p>
            <a:pPr algn="ctr">
              <a:lnSpc>
                <a:spcPts val="5312"/>
              </a:lnSpc>
            </a:pPr>
            <a:r>
              <a:rPr lang="en-US" sz="5312" b="1" i="1" spc="-185">
                <a:solidFill>
                  <a:srgbClr val="1EBA9E"/>
                </a:solidFill>
                <a:latin typeface="RoxboroughCF Bold Italics"/>
                <a:ea typeface="RoxboroughCF Bold Italics"/>
                <a:cs typeface="RoxboroughCF Bold Italics"/>
                <a:sym typeface="RoxboroughCF Bold Italics"/>
              </a:rPr>
              <a:t>The Big Question:</a:t>
            </a:r>
          </a:p>
          <a:p>
            <a:pPr algn="ctr">
              <a:lnSpc>
                <a:spcPts val="5312"/>
              </a:lnSpc>
              <a:spcBef>
                <a:spcPct val="0"/>
              </a:spcBef>
            </a:pPr>
            <a:r>
              <a:rPr lang="en-US" sz="5312" b="1" spc="-185">
                <a:solidFill>
                  <a:srgbClr val="1EBA9E"/>
                </a:solidFill>
                <a:latin typeface="RoxboroughCF Bold"/>
                <a:ea typeface="RoxboroughCF Bold"/>
                <a:cs typeface="RoxboroughCF Bold"/>
                <a:sym typeface="RoxboroughCF Bold"/>
              </a:rPr>
              <a:t>What is Mentoring?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28700" y="7805417"/>
            <a:ext cx="5422603" cy="1452883"/>
          </a:xfrm>
          <a:prstGeom prst="rect">
            <a:avLst/>
          </a:prstGeom>
        </p:spPr>
        <p:txBody>
          <a:bodyPr lIns="0" tIns="0" rIns="0" bIns="0" rtlCol="0" anchor="t">
            <a:spAutoFit/>
          </a:bodyPr>
          <a:lstStyle/>
          <a:p>
            <a:pPr algn="l">
              <a:lnSpc>
                <a:spcPts val="10010"/>
              </a:lnSpc>
            </a:pPr>
            <a:r>
              <a:rPr lang="en-US" sz="13000" spc="-1066">
                <a:solidFill>
                  <a:srgbClr val="1EBA9E"/>
                </a:solidFill>
                <a:latin typeface="Public Sans"/>
                <a:ea typeface="Public Sans"/>
                <a:cs typeface="Public Sans"/>
                <a:sym typeface="Public Sans"/>
              </a:rPr>
              <a:t>Part 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10983" y="906545"/>
            <a:ext cx="16866035" cy="2089151"/>
          </a:xfrm>
          <a:prstGeom prst="rect">
            <a:avLst/>
          </a:prstGeom>
        </p:spPr>
        <p:txBody>
          <a:bodyPr lIns="0" tIns="0" rIns="0" bIns="0" rtlCol="0" anchor="t">
            <a:spAutoFit/>
          </a:bodyPr>
          <a:lstStyle/>
          <a:p>
            <a:pPr algn="ctr">
              <a:lnSpc>
                <a:spcPts val="8000"/>
              </a:lnSpc>
            </a:pPr>
            <a:r>
              <a:rPr lang="en-US" sz="8000" b="1" i="1" spc="-280">
                <a:solidFill>
                  <a:srgbClr val="272C28"/>
                </a:solidFill>
                <a:latin typeface="RoxboroughCF Bold Italics"/>
                <a:ea typeface="RoxboroughCF Bold Italics"/>
                <a:cs typeface="RoxboroughCF Bold Italics"/>
                <a:sym typeface="RoxboroughCF Bold Italics"/>
              </a:rPr>
              <a:t>The Story of Naomi, Ruth, and God—</a:t>
            </a:r>
          </a:p>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the Model of Mentorship</a:t>
            </a:r>
          </a:p>
        </p:txBody>
      </p:sp>
      <p:sp>
        <p:nvSpPr>
          <p:cNvPr id="4" name="TextBox 4"/>
          <p:cNvSpPr txBox="1"/>
          <p:nvPr/>
        </p:nvSpPr>
        <p:spPr>
          <a:xfrm>
            <a:off x="2056935" y="3451007"/>
            <a:ext cx="14174131" cy="134195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a:t>
            </a:r>
            <a:r>
              <a:rPr lang="en-US" sz="5851" spc="-204">
                <a:solidFill>
                  <a:srgbClr val="272C28"/>
                </a:solidFill>
                <a:latin typeface="RoxboroughCF"/>
                <a:ea typeface="RoxboroughCF"/>
                <a:cs typeface="RoxboroughCF"/>
                <a:sym typeface="RoxboroughCF"/>
              </a:rPr>
              <a:t>Ruth 1: 1-5 </a:t>
            </a:r>
          </a:p>
          <a:p>
            <a:pPr algn="ctr">
              <a:lnSpc>
                <a:spcPts val="4563"/>
              </a:lnSpc>
              <a:spcBef>
                <a:spcPct val="0"/>
              </a:spcBef>
            </a:pPr>
            <a:r>
              <a:rPr lang="en-US" sz="4563" b="1" spc="-159">
                <a:solidFill>
                  <a:srgbClr val="272C28"/>
                </a:solidFill>
                <a:latin typeface="RoxboroughCF Bold"/>
                <a:ea typeface="RoxboroughCF Bold"/>
                <a:cs typeface="RoxboroughCF Bold"/>
                <a:sym typeface="RoxboroughCF Bold"/>
              </a:rPr>
              <a:t>The Background -- </a:t>
            </a:r>
            <a:r>
              <a:rPr lang="en-US" sz="4563" spc="-159">
                <a:solidFill>
                  <a:srgbClr val="272C28"/>
                </a:solidFill>
                <a:latin typeface="RoxboroughCF"/>
                <a:ea typeface="RoxboroughCF"/>
                <a:cs typeface="RoxboroughCF"/>
                <a:sym typeface="RoxboroughCF"/>
              </a:rPr>
              <a:t>God’s</a:t>
            </a:r>
            <a:r>
              <a:rPr lang="en-US" sz="4563" b="1" spc="-159">
                <a:solidFill>
                  <a:srgbClr val="272C28"/>
                </a:solidFill>
                <a:latin typeface="RoxboroughCF Bold"/>
                <a:ea typeface="RoxboroughCF Bold"/>
                <a:cs typeface="RoxboroughCF Bold"/>
                <a:sym typeface="RoxboroughCF Bold"/>
              </a:rPr>
              <a:t> Preparation </a:t>
            </a:r>
            <a:r>
              <a:rPr lang="en-US" sz="4563" spc="-159">
                <a:solidFill>
                  <a:srgbClr val="272C28"/>
                </a:solidFill>
                <a:latin typeface="RoxboroughCF"/>
                <a:ea typeface="RoxboroughCF"/>
                <a:cs typeface="RoxboroughCF"/>
                <a:sym typeface="RoxboroughCF"/>
              </a:rPr>
              <a:t>for Mentoring</a:t>
            </a:r>
          </a:p>
        </p:txBody>
      </p:sp>
      <p:grpSp>
        <p:nvGrpSpPr>
          <p:cNvPr id="5" name="Group 5"/>
          <p:cNvGrpSpPr/>
          <p:nvPr/>
        </p:nvGrpSpPr>
        <p:grpSpPr>
          <a:xfrm>
            <a:off x="7735189" y="5424986"/>
            <a:ext cx="2817622" cy="1408811"/>
            <a:chOff x="0" y="0"/>
            <a:chExt cx="3756829" cy="1878415"/>
          </a:xfrm>
        </p:grpSpPr>
        <p:grpSp>
          <p:nvGrpSpPr>
            <p:cNvPr id="6" name="Group 6"/>
            <p:cNvGrpSpPr/>
            <p:nvPr/>
          </p:nvGrpSpPr>
          <p:grpSpPr>
            <a:xfrm>
              <a:off x="0" y="0"/>
              <a:ext cx="3756829" cy="187841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10" name="TextBox 10"/>
          <p:cNvSpPr txBox="1"/>
          <p:nvPr/>
        </p:nvSpPr>
        <p:spPr>
          <a:xfrm>
            <a:off x="1028700" y="7414822"/>
            <a:ext cx="16450379" cy="1580798"/>
          </a:xfrm>
          <a:prstGeom prst="rect">
            <a:avLst/>
          </a:prstGeom>
        </p:spPr>
        <p:txBody>
          <a:bodyPr lIns="0" tIns="0" rIns="0" bIns="0" rtlCol="0" anchor="t">
            <a:spAutoFit/>
          </a:bodyPr>
          <a:lstStyle/>
          <a:p>
            <a:pPr algn="l">
              <a:lnSpc>
                <a:spcPts val="3694"/>
              </a:lnSpc>
            </a:pPr>
            <a:r>
              <a:rPr lang="en-US" sz="2638" spc="263">
                <a:solidFill>
                  <a:srgbClr val="000000"/>
                </a:solidFill>
                <a:latin typeface="TT Fors"/>
                <a:ea typeface="TT Fors"/>
                <a:cs typeface="TT Fors"/>
                <a:sym typeface="TT Fors"/>
              </a:rPr>
              <a:t>1. What was Naomi’s background, and how did God prepare her to mentor Ruth?</a:t>
            </a:r>
          </a:p>
          <a:p>
            <a:pPr algn="l">
              <a:lnSpc>
                <a:spcPts val="5277"/>
              </a:lnSpc>
            </a:pPr>
            <a:r>
              <a:rPr lang="en-US" sz="2638" spc="263">
                <a:solidFill>
                  <a:srgbClr val="000000"/>
                </a:solidFill>
                <a:latin typeface="TT Fors"/>
                <a:ea typeface="TT Fors"/>
                <a:cs typeface="TT Fors"/>
                <a:sym typeface="TT Fors"/>
              </a:rPr>
              <a:t>2. What was Ruth’s background? How did God bring about her connection with Naomi?</a:t>
            </a:r>
          </a:p>
          <a:p>
            <a:pPr algn="l">
              <a:lnSpc>
                <a:spcPts val="3694"/>
              </a:lnSpc>
              <a:spcBef>
                <a:spcPct val="0"/>
              </a:spcBef>
            </a:pPr>
            <a:r>
              <a:rPr lang="en-US" sz="2638" spc="263">
                <a:solidFill>
                  <a:srgbClr val="000000"/>
                </a:solidFill>
                <a:latin typeface="TT Fors"/>
                <a:ea typeface="TT Fors"/>
                <a:cs typeface="TT Fors"/>
                <a:sym typeface="TT Fors"/>
              </a:rPr>
              <a:t>3. Literally how far did God have to take Naomi to introduce Ruth into her family?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87560" y="2806851"/>
            <a:ext cx="15807583" cy="2123209"/>
          </a:xfrm>
          <a:prstGeom prst="rect">
            <a:avLst/>
          </a:prstGeom>
        </p:spPr>
        <p:txBody>
          <a:bodyPr lIns="0" tIns="0" rIns="0" bIns="0" rtlCol="0" anchor="t">
            <a:spAutoFit/>
          </a:bodyPr>
          <a:lstStyle/>
          <a:p>
            <a:pPr algn="ctr">
              <a:lnSpc>
                <a:spcPts val="4247"/>
              </a:lnSpc>
              <a:spcBef>
                <a:spcPct val="0"/>
              </a:spcBef>
            </a:pPr>
            <a:r>
              <a:rPr lang="en-US" sz="3034" spc="303">
                <a:solidFill>
                  <a:srgbClr val="000000"/>
                </a:solidFill>
                <a:latin typeface="TT Fors"/>
                <a:ea typeface="TT Fors"/>
                <a:cs typeface="TT Fors"/>
                <a:sym typeface="TT Fors"/>
              </a:rPr>
              <a:t>Discuss and share pivotal points in your life where you have experienced God at work. (See Philippians 4:12-15 and refer to Part 4, paragraph 1 of the study for the impact on Ruth’s life.) Share the impact of seeing God at work on your faith, on your family, on your service for Him.</a:t>
            </a:r>
          </a:p>
        </p:txBody>
      </p:sp>
      <p:sp>
        <p:nvSpPr>
          <p:cNvPr id="4" name="TextBox 4"/>
          <p:cNvSpPr txBox="1"/>
          <p:nvPr/>
        </p:nvSpPr>
        <p:spPr>
          <a:xfrm>
            <a:off x="1087560" y="7559271"/>
            <a:ext cx="15807583" cy="1699029"/>
          </a:xfrm>
          <a:prstGeom prst="rect">
            <a:avLst/>
          </a:prstGeom>
        </p:spPr>
        <p:txBody>
          <a:bodyPr lIns="0" tIns="0" rIns="0" bIns="0" rtlCol="0" anchor="t">
            <a:spAutoFit/>
          </a:bodyPr>
          <a:lstStyle/>
          <a:p>
            <a:pPr algn="ctr">
              <a:lnSpc>
                <a:spcPts val="4527"/>
              </a:lnSpc>
              <a:spcBef>
                <a:spcPct val="0"/>
              </a:spcBef>
            </a:pPr>
            <a:r>
              <a:rPr lang="en-US" sz="3234" spc="323">
                <a:solidFill>
                  <a:srgbClr val="000000"/>
                </a:solidFill>
                <a:latin typeface="TT Fors"/>
                <a:ea typeface="TT Fors"/>
                <a:cs typeface="TT Fors"/>
                <a:sym typeface="TT Fors"/>
              </a:rPr>
              <a:t>Are you in a situation at present where God might be “setting you apart” for a role in His Divine plan? Share with your group and discuss how you might respond.</a:t>
            </a:r>
          </a:p>
        </p:txBody>
      </p:sp>
      <p:grpSp>
        <p:nvGrpSpPr>
          <p:cNvPr id="5" name="Group 5"/>
          <p:cNvGrpSpPr/>
          <p:nvPr/>
        </p:nvGrpSpPr>
        <p:grpSpPr>
          <a:xfrm>
            <a:off x="7715196" y="841005"/>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5686425"/>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710983" y="906545"/>
            <a:ext cx="16866035" cy="2089151"/>
          </a:xfrm>
          <a:prstGeom prst="rect">
            <a:avLst/>
          </a:prstGeom>
        </p:spPr>
        <p:txBody>
          <a:bodyPr lIns="0" tIns="0" rIns="0" bIns="0" rtlCol="0" anchor="t">
            <a:spAutoFit/>
          </a:bodyPr>
          <a:lstStyle/>
          <a:p>
            <a:pPr algn="ctr">
              <a:lnSpc>
                <a:spcPts val="8000"/>
              </a:lnSpc>
            </a:pPr>
            <a:r>
              <a:rPr lang="en-US" sz="8000" b="1" i="1" spc="-280">
                <a:solidFill>
                  <a:srgbClr val="272C28"/>
                </a:solidFill>
                <a:latin typeface="RoxboroughCF Bold Italics"/>
                <a:ea typeface="RoxboroughCF Bold Italics"/>
                <a:cs typeface="RoxboroughCF Bold Italics"/>
                <a:sym typeface="RoxboroughCF Bold Italics"/>
              </a:rPr>
              <a:t>The Story of Naomi, Ruth, and God—</a:t>
            </a:r>
          </a:p>
          <a:p>
            <a:pPr algn="ctr">
              <a:lnSpc>
                <a:spcPts val="8000"/>
              </a:lnSpc>
              <a:spcBef>
                <a:spcPct val="0"/>
              </a:spcBef>
            </a:pPr>
            <a:r>
              <a:rPr lang="en-US" sz="8000" b="1" i="1" spc="-280">
                <a:solidFill>
                  <a:srgbClr val="272C28"/>
                </a:solidFill>
                <a:latin typeface="RoxboroughCF Bold Italics"/>
                <a:ea typeface="RoxboroughCF Bold Italics"/>
                <a:cs typeface="RoxboroughCF Bold Italics"/>
                <a:sym typeface="RoxboroughCF Bold Italics"/>
              </a:rPr>
              <a:t>the Model of Mentorship</a:t>
            </a:r>
          </a:p>
        </p:txBody>
      </p:sp>
      <p:sp>
        <p:nvSpPr>
          <p:cNvPr id="4" name="TextBox 4"/>
          <p:cNvSpPr txBox="1"/>
          <p:nvPr/>
        </p:nvSpPr>
        <p:spPr>
          <a:xfrm>
            <a:off x="636709" y="3559155"/>
            <a:ext cx="17014582" cy="1341956"/>
          </a:xfrm>
          <a:prstGeom prst="rect">
            <a:avLst/>
          </a:prstGeom>
        </p:spPr>
        <p:txBody>
          <a:bodyPr lIns="0" tIns="0" rIns="0" bIns="0" rtlCol="0" anchor="t">
            <a:spAutoFit/>
          </a:bodyPr>
          <a:lstStyle/>
          <a:p>
            <a:pPr algn="ctr">
              <a:lnSpc>
                <a:spcPts val="5851"/>
              </a:lnSpc>
            </a:pPr>
            <a:r>
              <a:rPr lang="en-US" sz="5851" b="1" spc="-204">
                <a:solidFill>
                  <a:srgbClr val="272C28"/>
                </a:solidFill>
                <a:latin typeface="RoxboroughCF Bold"/>
                <a:ea typeface="RoxboroughCF Bold"/>
                <a:cs typeface="RoxboroughCF Bold"/>
                <a:sym typeface="RoxboroughCF Bold"/>
              </a:rPr>
              <a:t>Read: </a:t>
            </a:r>
            <a:r>
              <a:rPr lang="en-US" sz="5851" spc="-204">
                <a:solidFill>
                  <a:srgbClr val="272C28"/>
                </a:solidFill>
                <a:latin typeface="RoxboroughCF"/>
                <a:ea typeface="RoxboroughCF"/>
                <a:cs typeface="RoxboroughCF"/>
                <a:sym typeface="RoxboroughCF"/>
              </a:rPr>
              <a:t>Ruth 1: 6-22</a:t>
            </a:r>
          </a:p>
          <a:p>
            <a:pPr algn="ctr">
              <a:lnSpc>
                <a:spcPts val="4563"/>
              </a:lnSpc>
              <a:spcBef>
                <a:spcPct val="0"/>
              </a:spcBef>
            </a:pPr>
            <a:r>
              <a:rPr lang="en-US" sz="4563" spc="-159">
                <a:solidFill>
                  <a:srgbClr val="272C28"/>
                </a:solidFill>
                <a:latin typeface="RoxboroughCF"/>
                <a:ea typeface="RoxboroughCF"/>
                <a:cs typeface="RoxboroughCF"/>
                <a:sym typeface="RoxboroughCF"/>
              </a:rPr>
              <a:t>The Great Shake-up and Split-up -- God’s Positioning for Mentoring</a:t>
            </a:r>
          </a:p>
        </p:txBody>
      </p:sp>
      <p:grpSp>
        <p:nvGrpSpPr>
          <p:cNvPr id="5" name="Group 5"/>
          <p:cNvGrpSpPr/>
          <p:nvPr/>
        </p:nvGrpSpPr>
        <p:grpSpPr>
          <a:xfrm>
            <a:off x="7735189" y="5424986"/>
            <a:ext cx="2817622" cy="1408811"/>
            <a:chOff x="0" y="0"/>
            <a:chExt cx="3756829" cy="1878415"/>
          </a:xfrm>
        </p:grpSpPr>
        <p:grpSp>
          <p:nvGrpSpPr>
            <p:cNvPr id="6" name="Group 6"/>
            <p:cNvGrpSpPr/>
            <p:nvPr/>
          </p:nvGrpSpPr>
          <p:grpSpPr>
            <a:xfrm>
              <a:off x="0" y="0"/>
              <a:ext cx="3756829" cy="1878415"/>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807693" y="439075"/>
              <a:ext cx="2141443" cy="924065"/>
            </a:xfrm>
            <a:prstGeom prst="rect">
              <a:avLst/>
            </a:prstGeom>
          </p:spPr>
          <p:txBody>
            <a:bodyPr lIns="0" tIns="0" rIns="0" bIns="0" rtlCol="0" anchor="t">
              <a:spAutoFit/>
            </a:bodyPr>
            <a:lstStyle/>
            <a:p>
              <a:pPr algn="ctr">
                <a:lnSpc>
                  <a:spcPts val="6046"/>
                </a:lnSpc>
                <a:spcBef>
                  <a:spcPct val="0"/>
                </a:spcBef>
              </a:pPr>
              <a:r>
                <a:rPr lang="en-US" sz="4318" b="1" spc="431">
                  <a:solidFill>
                    <a:srgbClr val="000000"/>
                  </a:solidFill>
                  <a:latin typeface="TT Fors Bold"/>
                  <a:ea typeface="TT Fors Bold"/>
                  <a:cs typeface="TT Fors Bold"/>
                  <a:sym typeface="TT Fors Bold"/>
                </a:rPr>
                <a:t>ASK:</a:t>
              </a:r>
            </a:p>
          </p:txBody>
        </p:sp>
      </p:grpSp>
      <p:sp>
        <p:nvSpPr>
          <p:cNvPr id="10" name="TextBox 10"/>
          <p:cNvSpPr txBox="1"/>
          <p:nvPr/>
        </p:nvSpPr>
        <p:spPr>
          <a:xfrm>
            <a:off x="918810" y="7303188"/>
            <a:ext cx="16732481" cy="2231038"/>
          </a:xfrm>
          <a:prstGeom prst="rect">
            <a:avLst/>
          </a:prstGeom>
        </p:spPr>
        <p:txBody>
          <a:bodyPr lIns="0" tIns="0" rIns="0" bIns="0" rtlCol="0" anchor="t">
            <a:spAutoFit/>
          </a:bodyPr>
          <a:lstStyle/>
          <a:p>
            <a:pPr algn="l">
              <a:lnSpc>
                <a:spcPts val="3554"/>
              </a:lnSpc>
            </a:pPr>
            <a:r>
              <a:rPr lang="en-US" sz="2538" spc="253">
                <a:solidFill>
                  <a:srgbClr val="000000"/>
                </a:solidFill>
                <a:latin typeface="TT Fors"/>
                <a:ea typeface="TT Fors"/>
                <a:cs typeface="TT Fors"/>
                <a:sym typeface="TT Fors"/>
              </a:rPr>
              <a:t>1. In this poignant scene, describe the indicators of Naomi’s past mentoring.</a:t>
            </a:r>
          </a:p>
          <a:p>
            <a:pPr algn="l">
              <a:lnSpc>
                <a:spcPts val="3554"/>
              </a:lnSpc>
            </a:pPr>
            <a:endParaRPr lang="en-US" sz="2538" spc="253">
              <a:solidFill>
                <a:srgbClr val="000000"/>
              </a:solidFill>
              <a:latin typeface="TT Fors"/>
              <a:ea typeface="TT Fors"/>
              <a:cs typeface="TT Fors"/>
              <a:sym typeface="TT Fors"/>
            </a:endParaRPr>
          </a:p>
          <a:p>
            <a:pPr algn="l">
              <a:lnSpc>
                <a:spcPts val="3554"/>
              </a:lnSpc>
              <a:spcBef>
                <a:spcPct val="0"/>
              </a:spcBef>
            </a:pPr>
            <a:r>
              <a:rPr lang="en-US" sz="2538" spc="253">
                <a:solidFill>
                  <a:srgbClr val="000000"/>
                </a:solidFill>
                <a:latin typeface="TT Fors"/>
                <a:ea typeface="TT Fors"/>
                <a:cs typeface="TT Fors"/>
                <a:sym typeface="TT Fors"/>
              </a:rPr>
              <a:t>2. In Ruth’s beautiful speech to Naomi (1:16-18), we see 3 key indicators of Naomi’s mentoring influence: Naomi herself, her people, her God. What was the significance of each in the life of Ruth coming from Moab?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US"/>
          </a:p>
        </p:txBody>
      </p:sp>
      <p:sp>
        <p:nvSpPr>
          <p:cNvPr id="3" name="TextBox 3"/>
          <p:cNvSpPr txBox="1"/>
          <p:nvPr/>
        </p:nvSpPr>
        <p:spPr>
          <a:xfrm>
            <a:off x="1028700" y="4143459"/>
            <a:ext cx="15807583" cy="629055"/>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With whom do you identify at this point In the story? Why?</a:t>
            </a:r>
          </a:p>
        </p:txBody>
      </p:sp>
      <p:sp>
        <p:nvSpPr>
          <p:cNvPr id="4" name="TextBox 4"/>
          <p:cNvSpPr txBox="1"/>
          <p:nvPr/>
        </p:nvSpPr>
        <p:spPr>
          <a:xfrm>
            <a:off x="1087560" y="7408760"/>
            <a:ext cx="15807583" cy="1286280"/>
          </a:xfrm>
          <a:prstGeom prst="rect">
            <a:avLst/>
          </a:prstGeom>
        </p:spPr>
        <p:txBody>
          <a:bodyPr lIns="0" tIns="0" rIns="0" bIns="0" rtlCol="0" anchor="t">
            <a:spAutoFit/>
          </a:bodyPr>
          <a:lstStyle/>
          <a:p>
            <a:pPr algn="ctr">
              <a:lnSpc>
                <a:spcPts val="5227"/>
              </a:lnSpc>
              <a:spcBef>
                <a:spcPct val="0"/>
              </a:spcBef>
            </a:pPr>
            <a:r>
              <a:rPr lang="en-US" sz="3734" spc="373">
                <a:solidFill>
                  <a:srgbClr val="000000"/>
                </a:solidFill>
                <a:latin typeface="TT Fors"/>
                <a:ea typeface="TT Fors"/>
                <a:cs typeface="TT Fors"/>
                <a:sym typeface="TT Fors"/>
              </a:rPr>
              <a:t>How do those around me view my character, my faith, my concern for them?</a:t>
            </a:r>
          </a:p>
        </p:txBody>
      </p:sp>
      <p:grpSp>
        <p:nvGrpSpPr>
          <p:cNvPr id="5" name="Group 5"/>
          <p:cNvGrpSpPr/>
          <p:nvPr/>
        </p:nvGrpSpPr>
        <p:grpSpPr>
          <a:xfrm>
            <a:off x="7715196" y="2020068"/>
            <a:ext cx="2552310" cy="1276155"/>
            <a:chOff x="0" y="0"/>
            <a:chExt cx="3403081" cy="1701540"/>
          </a:xfrm>
        </p:grpSpPr>
        <p:grpSp>
          <p:nvGrpSpPr>
            <p:cNvPr id="6" name="Group 6"/>
            <p:cNvGrpSpPr/>
            <p:nvPr/>
          </p:nvGrpSpPr>
          <p:grpSpPr>
            <a:xfrm>
              <a:off x="0" y="0"/>
              <a:ext cx="3403081" cy="1701540"/>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8" name="TextBox 8"/>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9" name="TextBox 9"/>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REACT:</a:t>
              </a:r>
            </a:p>
          </p:txBody>
        </p:sp>
      </p:grpSp>
      <p:grpSp>
        <p:nvGrpSpPr>
          <p:cNvPr id="10" name="Group 10"/>
          <p:cNvGrpSpPr/>
          <p:nvPr/>
        </p:nvGrpSpPr>
        <p:grpSpPr>
          <a:xfrm>
            <a:off x="7715196" y="5686425"/>
            <a:ext cx="2552310" cy="1276155"/>
            <a:chOff x="0" y="0"/>
            <a:chExt cx="3403081" cy="1701540"/>
          </a:xfrm>
        </p:grpSpPr>
        <p:grpSp>
          <p:nvGrpSpPr>
            <p:cNvPr id="11" name="Group 11"/>
            <p:cNvGrpSpPr/>
            <p:nvPr/>
          </p:nvGrpSpPr>
          <p:grpSpPr>
            <a:xfrm>
              <a:off x="0" y="0"/>
              <a:ext cx="3403081" cy="170154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EBA9E"/>
              </a:solidFill>
            </p:spPr>
            <p:txBody>
              <a:bodyPr/>
              <a:lstStyle/>
              <a:p>
                <a:endParaRPr lang="en-US"/>
              </a:p>
            </p:txBody>
          </p:sp>
          <p:sp>
            <p:nvSpPr>
              <p:cNvPr id="13" name="TextBox 13"/>
              <p:cNvSpPr txBox="1"/>
              <p:nvPr/>
            </p:nvSpPr>
            <p:spPr>
              <a:xfrm>
                <a:off x="0" y="-28575"/>
                <a:ext cx="812800" cy="434975"/>
              </a:xfrm>
              <a:prstGeom prst="rect">
                <a:avLst/>
              </a:prstGeom>
            </p:spPr>
            <p:txBody>
              <a:bodyPr lIns="50800" tIns="50800" rIns="50800" bIns="50800" rtlCol="0" anchor="ctr"/>
              <a:lstStyle/>
              <a:p>
                <a:pPr algn="ctr">
                  <a:lnSpc>
                    <a:spcPts val="2154"/>
                  </a:lnSpc>
                </a:pPr>
                <a:endParaRPr/>
              </a:p>
            </p:txBody>
          </p:sp>
        </p:grpSp>
        <p:sp>
          <p:nvSpPr>
            <p:cNvPr id="14" name="TextBox 14"/>
            <p:cNvSpPr txBox="1"/>
            <p:nvPr/>
          </p:nvSpPr>
          <p:spPr>
            <a:xfrm>
              <a:off x="157777" y="400081"/>
              <a:ext cx="3087526" cy="834703"/>
            </a:xfrm>
            <a:prstGeom prst="rect">
              <a:avLst/>
            </a:prstGeom>
          </p:spPr>
          <p:txBody>
            <a:bodyPr lIns="0" tIns="0" rIns="0" bIns="0" rtlCol="0" anchor="t">
              <a:spAutoFit/>
            </a:bodyPr>
            <a:lstStyle/>
            <a:p>
              <a:pPr algn="ctr">
                <a:lnSpc>
                  <a:spcPts val="5476"/>
                </a:lnSpc>
                <a:spcBef>
                  <a:spcPct val="0"/>
                </a:spcBef>
              </a:pPr>
              <a:r>
                <a:rPr lang="en-US" sz="3912" b="1" spc="391">
                  <a:solidFill>
                    <a:srgbClr val="000000"/>
                  </a:solidFill>
                  <a:latin typeface="TT Fors Bold"/>
                  <a:ea typeface="TT Fors Bold"/>
                  <a:cs typeface="TT Fors Bold"/>
                  <a:sym typeface="TT Fors Bold"/>
                </a:rPr>
                <a:t>APPLY: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1067</Words>
  <Application>Microsoft Macintosh PowerPoint</Application>
  <PresentationFormat>Custom</PresentationFormat>
  <Paragraphs>113</Paragraphs>
  <Slides>30</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RoxboroughCF Bold</vt:lpstr>
      <vt:lpstr>RoxboroughCF Heavy</vt:lpstr>
      <vt:lpstr>RoxboroughCF Medium Italics</vt:lpstr>
      <vt:lpstr>Public Sans</vt:lpstr>
      <vt:lpstr>TT Fors</vt:lpstr>
      <vt:lpstr>Calibri</vt:lpstr>
      <vt:lpstr>TT Fors Bold</vt:lpstr>
      <vt:lpstr>RoxboroughCF Italics</vt:lpstr>
      <vt:lpstr>The Seasons</vt:lpstr>
      <vt:lpstr>RoxboroughCF Bold Italics</vt:lpstr>
      <vt:lpstr>RoxboroughCF</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GCBS Presentation</dc:title>
  <cp:lastModifiedBy>laura Matthews</cp:lastModifiedBy>
  <cp:revision>2</cp:revision>
  <dcterms:created xsi:type="dcterms:W3CDTF">2006-08-16T00:00:00Z</dcterms:created>
  <dcterms:modified xsi:type="dcterms:W3CDTF">2024-09-04T23:53:46Z</dcterms:modified>
  <dc:identifier>DAGJc00AaiU</dc:identifier>
</cp:coreProperties>
</file>