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The Seasons Bold Italics" charset="1" panose="00000000000000000000"/>
      <p:regular r:id="rId7"/>
    </p:embeddedFont>
    <p:embeddedFont>
      <p:font typeface="The Seasons Bold" charset="1" panose="00000000000000000000"/>
      <p:regular r:id="rId8"/>
    </p:embeddedFont>
    <p:embeddedFont>
      <p:font typeface="TT Chocolates" charset="1" panose="02000503020000020003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34A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71500"/>
            <a:ext cx="18288000" cy="9144000"/>
          </a:xfrm>
          <a:custGeom>
            <a:avLst/>
            <a:gdLst/>
            <a:ahLst/>
            <a:cxnLst/>
            <a:rect r="r" b="b" t="t" l="l"/>
            <a:pathLst>
              <a:path h="9144000" w="18288000">
                <a:moveTo>
                  <a:pt x="0" y="0"/>
                </a:moveTo>
                <a:lnTo>
                  <a:pt x="18288000" y="0"/>
                </a:lnTo>
                <a:lnTo>
                  <a:pt x="18288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0" t="-21875" r="0" b="-2187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48533" y="5415767"/>
            <a:ext cx="12897165" cy="3051958"/>
            <a:chOff x="0" y="0"/>
            <a:chExt cx="3821382" cy="9042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21382" cy="904284"/>
            </a:xfrm>
            <a:custGeom>
              <a:avLst/>
              <a:gdLst/>
              <a:ahLst/>
              <a:cxnLst/>
              <a:rect r="r" b="b" t="t" l="l"/>
              <a:pathLst>
                <a:path h="904284" w="3821382">
                  <a:moveTo>
                    <a:pt x="0" y="0"/>
                  </a:moveTo>
                  <a:lnTo>
                    <a:pt x="3821382" y="0"/>
                  </a:lnTo>
                  <a:lnTo>
                    <a:pt x="3821382" y="904284"/>
                  </a:lnTo>
                  <a:lnTo>
                    <a:pt x="0" y="904284"/>
                  </a:lnTo>
                  <a:close/>
                </a:path>
              </a:pathLst>
            </a:custGeom>
            <a:solidFill>
              <a:srgbClr val="434A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821382" cy="932859"/>
            </a:xfrm>
            <a:prstGeom prst="rect">
              <a:avLst/>
            </a:prstGeom>
          </p:spPr>
          <p:txBody>
            <a:bodyPr anchor="ctr" rtlCol="false" tIns="14111" lIns="14111" bIns="14111" rIns="14111"/>
            <a:lstStyle/>
            <a:p>
              <a:pPr algn="ctr">
                <a:lnSpc>
                  <a:spcPts val="2411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36270" y="2637060"/>
            <a:ext cx="6509912" cy="650991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D412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8" id="8"/>
          <p:cNvSpPr txBox="true"/>
          <p:nvPr/>
        </p:nvSpPr>
        <p:spPr>
          <a:xfrm rot="0">
            <a:off x="914400" y="1489075"/>
            <a:ext cx="16693367" cy="1279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83"/>
              </a:lnSpc>
            </a:pPr>
            <a:r>
              <a:rPr lang="en-US" b="true" sz="8348" i="true" spc="359">
                <a:solidFill>
                  <a:srgbClr val="FEFEFE"/>
                </a:solidFill>
                <a:latin typeface="The Seasons Bold Italics"/>
                <a:ea typeface="The Seasons Bold Italics"/>
                <a:cs typeface="The Seasons Bold Italics"/>
                <a:sym typeface="The Seasons Bold Italics"/>
              </a:rPr>
              <a:t>150th Anniversary</a:t>
            </a:r>
            <a:r>
              <a:rPr lang="en-US" b="true" sz="8348" i="true" spc="359">
                <a:solidFill>
                  <a:srgbClr val="FEFEFE"/>
                </a:solidFill>
                <a:latin typeface="The Seasons Bold Italics"/>
                <a:ea typeface="The Seasons Bold Italics"/>
                <a:cs typeface="The Seasons Bold Italics"/>
                <a:sym typeface="The Seasons Bold Italics"/>
              </a:rPr>
              <a:t>Celebration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427563" y="2737233"/>
            <a:ext cx="9770510" cy="2547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461"/>
              </a:lnSpc>
            </a:pPr>
            <a:r>
              <a:rPr lang="en-US" b="true" sz="4615" spc="-73">
                <a:solidFill>
                  <a:srgbClr val="FEFEF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April 24-25th, 2026</a:t>
            </a:r>
          </a:p>
          <a:p>
            <a:pPr algn="r">
              <a:lnSpc>
                <a:spcPts val="6461"/>
              </a:lnSpc>
            </a:pPr>
            <a:r>
              <a:rPr lang="en-US" b="true" sz="4615" spc="-73">
                <a:solidFill>
                  <a:srgbClr val="FEFEF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 Bayview Glen Alliance, </a:t>
            </a:r>
          </a:p>
          <a:p>
            <a:pPr algn="r">
              <a:lnSpc>
                <a:spcPts val="6461"/>
              </a:lnSpc>
            </a:pPr>
            <a:r>
              <a:rPr lang="en-US" b="true" sz="4615" spc="-73">
                <a:solidFill>
                  <a:srgbClr val="FEFEF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Toronto, 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93929" y="5773346"/>
            <a:ext cx="11290218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933"/>
              </a:lnSpc>
            </a:pPr>
            <a:r>
              <a:rPr lang="en-US" sz="4944" spc="-79">
                <a:solidFill>
                  <a:srgbClr val="FEFEFE"/>
                </a:solidFill>
                <a:latin typeface="TT Chocolates"/>
                <a:ea typeface="TT Chocolates"/>
                <a:cs typeface="TT Chocolates"/>
                <a:sym typeface="TT Chocolates"/>
              </a:rPr>
              <a:t>Wo</a:t>
            </a:r>
            <a:r>
              <a:rPr lang="en-US" sz="4944" spc="-79">
                <a:solidFill>
                  <a:srgbClr val="FEFEFE"/>
                </a:solidFill>
                <a:latin typeface="TT Chocolates"/>
                <a:ea typeface="TT Chocolates"/>
                <a:cs typeface="TT Chocolates"/>
                <a:sym typeface="TT Chocolates"/>
              </a:rPr>
              <a:t>rship, AGM, fellowship, &amp;</a:t>
            </a:r>
          </a:p>
          <a:p>
            <a:pPr algn="r">
              <a:lnSpc>
                <a:spcPts val="5933"/>
              </a:lnSpc>
            </a:pPr>
            <a:r>
              <a:rPr lang="en-US" sz="4944" spc="-79">
                <a:solidFill>
                  <a:srgbClr val="FEFEFE"/>
                </a:solidFill>
                <a:latin typeface="TT Chocolates"/>
                <a:ea typeface="TT Chocolates"/>
                <a:cs typeface="TT Chocolates"/>
                <a:sym typeface="TT Chocolates"/>
              </a:rPr>
              <a:t>Celebration Gala Dinner!</a:t>
            </a:r>
          </a:p>
          <a:p>
            <a:pPr algn="r">
              <a:lnSpc>
                <a:spcPts val="5933"/>
              </a:lnSpc>
            </a:pPr>
            <a:r>
              <a:rPr lang="en-US" sz="4944" spc="-79">
                <a:solidFill>
                  <a:srgbClr val="FEFEFE"/>
                </a:solidFill>
                <a:latin typeface="TT Chocolates"/>
                <a:ea typeface="TT Chocolates"/>
                <a:cs typeface="TT Chocolates"/>
                <a:sym typeface="TT Chocolates"/>
              </a:rPr>
              <a:t>Special Guest: </a:t>
            </a:r>
            <a:r>
              <a:rPr lang="en-US" sz="4944" spc="-79">
                <a:solidFill>
                  <a:srgbClr val="FEFEFE"/>
                </a:solidFill>
                <a:latin typeface="TT Chocolates"/>
                <a:ea typeface="TT Chocolates"/>
                <a:cs typeface="TT Chocolates"/>
                <a:sym typeface="TT Chocolates"/>
              </a:rPr>
              <a:t>Beth Allison</a:t>
            </a:r>
            <a:r>
              <a:rPr lang="en-US" sz="4944" spc="-79">
                <a:solidFill>
                  <a:srgbClr val="FEFEFE"/>
                </a:solidFill>
                <a:latin typeface="TT Chocolates"/>
                <a:ea typeface="TT Chocolates"/>
                <a:cs typeface="TT Chocolates"/>
                <a:sym typeface="TT Chocolates"/>
              </a:rPr>
              <a:t> </a:t>
            </a:r>
            <a:r>
              <a:rPr lang="en-US" sz="4944" spc="-79">
                <a:solidFill>
                  <a:srgbClr val="FEFEFE"/>
                </a:solidFill>
                <a:latin typeface="TT Chocolates"/>
                <a:ea typeface="TT Chocolates"/>
                <a:cs typeface="TT Chocolates"/>
                <a:sym typeface="TT Chocolates"/>
              </a:rPr>
              <a:t>Barr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42963" y="2680253"/>
            <a:ext cx="6296526" cy="6296526"/>
          </a:xfrm>
          <a:custGeom>
            <a:avLst/>
            <a:gdLst/>
            <a:ahLst/>
            <a:cxnLst/>
            <a:rect r="r" b="b" t="t" l="l"/>
            <a:pathLst>
              <a:path h="6296526" w="6296526">
                <a:moveTo>
                  <a:pt x="0" y="0"/>
                </a:moveTo>
                <a:lnTo>
                  <a:pt x="6296526" y="0"/>
                </a:lnTo>
                <a:lnTo>
                  <a:pt x="6296526" y="6296527"/>
                </a:lnTo>
                <a:lnTo>
                  <a:pt x="0" y="6296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DAG9qo59wLU</dc:identifier>
  <dcterms:modified xsi:type="dcterms:W3CDTF">2011-08-01T06:04:30Z</dcterms:modified>
  <cp:revision>1</cp:revision>
  <dc:title>150th (Presentation)</dc:title>
</cp:coreProperties>
</file>